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notesMasterIdLst>
    <p:notesMasterId r:id="rId39"/>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9" r:id="rId14"/>
    <p:sldId id="270" r:id="rId15"/>
    <p:sldId id="271" r:id="rId16"/>
    <p:sldId id="273" r:id="rId17"/>
    <p:sldId id="274" r:id="rId18"/>
    <p:sldId id="275" r:id="rId19"/>
    <p:sldId id="272"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04" autoAdjust="0"/>
  </p:normalViewPr>
  <p:slideViewPr>
    <p:cSldViewPr snapToGrid="0">
      <p:cViewPr varScale="1">
        <p:scale>
          <a:sx n="105" d="100"/>
          <a:sy n="105" d="100"/>
        </p:scale>
        <p:origin x="672"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ABEAD-316C-444A-B937-54291AE25A0E}" type="datetimeFigureOut">
              <a:rPr lang="en-US" smtClean="0"/>
              <a:t>8/1/2025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61CA8-08E1-4A59-8F59-740B614E80EC}" type="slidenum">
              <a:rPr lang="en-US" smtClean="0"/>
              <a:t>‹#›</a:t>
            </a:fld>
            <a:endParaRPr lang="en-US"/>
          </a:p>
        </p:txBody>
      </p:sp>
    </p:spTree>
    <p:extLst>
      <p:ext uri="{BB962C8B-B14F-4D97-AF65-F5344CB8AC3E}">
        <p14:creationId xmlns:p14="http://schemas.microsoft.com/office/powerpoint/2010/main" val="267396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161CA8-08E1-4A59-8F59-740B614E80EC}" type="slidenum">
              <a:rPr lang="en-US" smtClean="0"/>
              <a:t>4</a:t>
            </a:fld>
            <a:endParaRPr lang="en-US"/>
          </a:p>
        </p:txBody>
      </p:sp>
    </p:spTree>
    <p:extLst>
      <p:ext uri="{BB962C8B-B14F-4D97-AF65-F5344CB8AC3E}">
        <p14:creationId xmlns:p14="http://schemas.microsoft.com/office/powerpoint/2010/main" val="1016150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30D80-9836-CF43-17CD-F0ACC4844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E185C5-3F11-71CE-5011-FDB7118C21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AE9F9-B63B-25F0-0600-3D9E2F79F5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7C8A44-B63C-0262-67E0-8696273543E8}"/>
              </a:ext>
            </a:extLst>
          </p:cNvPr>
          <p:cNvSpPr>
            <a:spLocks noGrp="1"/>
          </p:cNvSpPr>
          <p:nvPr>
            <p:ph type="sldNum" sz="quarter" idx="5"/>
          </p:nvPr>
        </p:nvSpPr>
        <p:spPr/>
        <p:txBody>
          <a:bodyPr/>
          <a:lstStyle/>
          <a:p>
            <a:fld id="{B6161CA8-08E1-4A59-8F59-740B614E80EC}" type="slidenum">
              <a:rPr lang="en-US" smtClean="0"/>
              <a:t>24</a:t>
            </a:fld>
            <a:endParaRPr lang="en-US"/>
          </a:p>
        </p:txBody>
      </p:sp>
    </p:spTree>
    <p:extLst>
      <p:ext uri="{BB962C8B-B14F-4D97-AF65-F5344CB8AC3E}">
        <p14:creationId xmlns:p14="http://schemas.microsoft.com/office/powerpoint/2010/main" val="182781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358AC-B055-E23C-566A-FE65FA979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6A700-3A11-CCD2-C54F-C97436CA77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78A1D-3C4C-1962-852F-CCACD4BB0A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D593C0-910A-1311-51CE-4D3971EB7AA3}"/>
              </a:ext>
            </a:extLst>
          </p:cNvPr>
          <p:cNvSpPr>
            <a:spLocks noGrp="1"/>
          </p:cNvSpPr>
          <p:nvPr>
            <p:ph type="sldNum" sz="quarter" idx="5"/>
          </p:nvPr>
        </p:nvSpPr>
        <p:spPr/>
        <p:txBody>
          <a:bodyPr/>
          <a:lstStyle/>
          <a:p>
            <a:fld id="{B6161CA8-08E1-4A59-8F59-740B614E80EC}" type="slidenum">
              <a:rPr lang="en-US" smtClean="0"/>
              <a:t>25</a:t>
            </a:fld>
            <a:endParaRPr lang="en-US"/>
          </a:p>
        </p:txBody>
      </p:sp>
    </p:spTree>
    <p:extLst>
      <p:ext uri="{BB962C8B-B14F-4D97-AF65-F5344CB8AC3E}">
        <p14:creationId xmlns:p14="http://schemas.microsoft.com/office/powerpoint/2010/main" val="339227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216B-0FE1-6E56-CBFB-5353C707F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17261-223A-C4B0-296E-A0E4F0552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B7117-699B-1BD6-5E30-BDB60BA4F4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07ACB6-3005-8BA8-F144-DFAA71082F70}"/>
              </a:ext>
            </a:extLst>
          </p:cNvPr>
          <p:cNvSpPr>
            <a:spLocks noGrp="1"/>
          </p:cNvSpPr>
          <p:nvPr>
            <p:ph type="sldNum" sz="quarter" idx="5"/>
          </p:nvPr>
        </p:nvSpPr>
        <p:spPr/>
        <p:txBody>
          <a:bodyPr/>
          <a:lstStyle/>
          <a:p>
            <a:fld id="{B6161CA8-08E1-4A59-8F59-740B614E80EC}" type="slidenum">
              <a:rPr lang="en-US" smtClean="0"/>
              <a:t>26</a:t>
            </a:fld>
            <a:endParaRPr lang="en-US"/>
          </a:p>
        </p:txBody>
      </p:sp>
    </p:spTree>
    <p:extLst>
      <p:ext uri="{BB962C8B-B14F-4D97-AF65-F5344CB8AC3E}">
        <p14:creationId xmlns:p14="http://schemas.microsoft.com/office/powerpoint/2010/main" val="3262909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DF726-2D49-DDF3-8AE9-E87FAA90E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98644-309B-FDFD-58AC-9C22E7427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38F10-1CA8-29AD-4168-93880EC7E4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161E30-6DBC-97B8-5A6B-A9CC2AB2B973}"/>
              </a:ext>
            </a:extLst>
          </p:cNvPr>
          <p:cNvSpPr>
            <a:spLocks noGrp="1"/>
          </p:cNvSpPr>
          <p:nvPr>
            <p:ph type="sldNum" sz="quarter" idx="5"/>
          </p:nvPr>
        </p:nvSpPr>
        <p:spPr/>
        <p:txBody>
          <a:bodyPr/>
          <a:lstStyle/>
          <a:p>
            <a:fld id="{B6161CA8-08E1-4A59-8F59-740B614E80EC}" type="slidenum">
              <a:rPr lang="en-US" smtClean="0"/>
              <a:t>27</a:t>
            </a:fld>
            <a:endParaRPr lang="en-US"/>
          </a:p>
        </p:txBody>
      </p:sp>
    </p:spTree>
    <p:extLst>
      <p:ext uri="{BB962C8B-B14F-4D97-AF65-F5344CB8AC3E}">
        <p14:creationId xmlns:p14="http://schemas.microsoft.com/office/powerpoint/2010/main" val="1139718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5B48-AFDD-B29C-0E9D-4925DE444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495AB-851B-AB57-5883-F16C391F9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128DD-B182-1B4B-DA50-942429A192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BB8065-6819-6264-949F-0BDAF8516F7A}"/>
              </a:ext>
            </a:extLst>
          </p:cNvPr>
          <p:cNvSpPr>
            <a:spLocks noGrp="1"/>
          </p:cNvSpPr>
          <p:nvPr>
            <p:ph type="sldNum" sz="quarter" idx="5"/>
          </p:nvPr>
        </p:nvSpPr>
        <p:spPr/>
        <p:txBody>
          <a:bodyPr/>
          <a:lstStyle/>
          <a:p>
            <a:fld id="{B6161CA8-08E1-4A59-8F59-740B614E80EC}" type="slidenum">
              <a:rPr lang="en-US" smtClean="0"/>
              <a:t>28</a:t>
            </a:fld>
            <a:endParaRPr lang="en-US"/>
          </a:p>
        </p:txBody>
      </p:sp>
    </p:spTree>
    <p:extLst>
      <p:ext uri="{BB962C8B-B14F-4D97-AF65-F5344CB8AC3E}">
        <p14:creationId xmlns:p14="http://schemas.microsoft.com/office/powerpoint/2010/main" val="3441023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161CA8-08E1-4A59-8F59-740B614E80EC}" type="slidenum">
              <a:rPr lang="en-US" smtClean="0"/>
              <a:t>5</a:t>
            </a:fld>
            <a:endParaRPr lang="en-US"/>
          </a:p>
        </p:txBody>
      </p:sp>
    </p:spTree>
    <p:extLst>
      <p:ext uri="{BB962C8B-B14F-4D97-AF65-F5344CB8AC3E}">
        <p14:creationId xmlns:p14="http://schemas.microsoft.com/office/powerpoint/2010/main" val="277508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E30DD-9472-600B-786D-4A0BA3BA0D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9B667-0050-46FA-B580-57F48BEDA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98834-16B5-5AF1-3F7B-F1820A8485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31885A-78FB-33DC-2F19-56876BC4463C}"/>
              </a:ext>
            </a:extLst>
          </p:cNvPr>
          <p:cNvSpPr>
            <a:spLocks noGrp="1"/>
          </p:cNvSpPr>
          <p:nvPr>
            <p:ph type="sldNum" sz="quarter" idx="5"/>
          </p:nvPr>
        </p:nvSpPr>
        <p:spPr/>
        <p:txBody>
          <a:bodyPr/>
          <a:lstStyle/>
          <a:p>
            <a:fld id="{B6161CA8-08E1-4A59-8F59-740B614E80EC}" type="slidenum">
              <a:rPr lang="en-US" smtClean="0"/>
              <a:t>9</a:t>
            </a:fld>
            <a:endParaRPr lang="en-US"/>
          </a:p>
        </p:txBody>
      </p:sp>
    </p:spTree>
    <p:extLst>
      <p:ext uri="{BB962C8B-B14F-4D97-AF65-F5344CB8AC3E}">
        <p14:creationId xmlns:p14="http://schemas.microsoft.com/office/powerpoint/2010/main" val="275212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8012-E384-AA24-C8CF-56E032D5B7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A6A13-1E04-E328-C59D-0A336D522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8AA9F-65D9-42C0-A8EA-E350AA4E6B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0BFFAD-E0CA-A5F3-1A26-CC58968DB074}"/>
              </a:ext>
            </a:extLst>
          </p:cNvPr>
          <p:cNvSpPr>
            <a:spLocks noGrp="1"/>
          </p:cNvSpPr>
          <p:nvPr>
            <p:ph type="sldNum" sz="quarter" idx="5"/>
          </p:nvPr>
        </p:nvSpPr>
        <p:spPr/>
        <p:txBody>
          <a:bodyPr/>
          <a:lstStyle/>
          <a:p>
            <a:fld id="{B6161CA8-08E1-4A59-8F59-740B614E80EC}" type="slidenum">
              <a:rPr lang="en-US" smtClean="0"/>
              <a:t>16</a:t>
            </a:fld>
            <a:endParaRPr lang="en-US"/>
          </a:p>
        </p:txBody>
      </p:sp>
    </p:spTree>
    <p:extLst>
      <p:ext uri="{BB962C8B-B14F-4D97-AF65-F5344CB8AC3E}">
        <p14:creationId xmlns:p14="http://schemas.microsoft.com/office/powerpoint/2010/main" val="383466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9EF9A-07C0-92C9-3263-7AB5234BC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3C0AA-BEBF-B79F-D2B3-5590EE4C2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D235E9-8AFB-801E-E057-BC6538ADE9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5397DF-2D1B-63D5-3A11-F20E33537BB7}"/>
              </a:ext>
            </a:extLst>
          </p:cNvPr>
          <p:cNvSpPr>
            <a:spLocks noGrp="1"/>
          </p:cNvSpPr>
          <p:nvPr>
            <p:ph type="sldNum" sz="quarter" idx="5"/>
          </p:nvPr>
        </p:nvSpPr>
        <p:spPr/>
        <p:txBody>
          <a:bodyPr/>
          <a:lstStyle/>
          <a:p>
            <a:fld id="{B6161CA8-08E1-4A59-8F59-740B614E80EC}" type="slidenum">
              <a:rPr lang="en-US" smtClean="0"/>
              <a:t>17</a:t>
            </a:fld>
            <a:endParaRPr lang="en-US"/>
          </a:p>
        </p:txBody>
      </p:sp>
    </p:spTree>
    <p:extLst>
      <p:ext uri="{BB962C8B-B14F-4D97-AF65-F5344CB8AC3E}">
        <p14:creationId xmlns:p14="http://schemas.microsoft.com/office/powerpoint/2010/main" val="343530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C5B8-866E-8205-2018-E36E96845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92DE8-8842-7F3C-101D-C4022C260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008D5-33E0-3BE2-8A9B-A39E745BC43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4365D6-0B0E-2843-752B-FDDB597792B0}"/>
              </a:ext>
            </a:extLst>
          </p:cNvPr>
          <p:cNvSpPr>
            <a:spLocks noGrp="1"/>
          </p:cNvSpPr>
          <p:nvPr>
            <p:ph type="sldNum" sz="quarter" idx="5"/>
          </p:nvPr>
        </p:nvSpPr>
        <p:spPr/>
        <p:txBody>
          <a:bodyPr/>
          <a:lstStyle/>
          <a:p>
            <a:fld id="{B6161CA8-08E1-4A59-8F59-740B614E80EC}" type="slidenum">
              <a:rPr lang="en-US" smtClean="0"/>
              <a:t>18</a:t>
            </a:fld>
            <a:endParaRPr lang="en-US"/>
          </a:p>
        </p:txBody>
      </p:sp>
    </p:spTree>
    <p:extLst>
      <p:ext uri="{BB962C8B-B14F-4D97-AF65-F5344CB8AC3E}">
        <p14:creationId xmlns:p14="http://schemas.microsoft.com/office/powerpoint/2010/main" val="177287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AB84F-EAF8-B6B3-4E74-5B99BA60E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43CB3-62F1-9752-0298-7136109D6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ECE6A-FBB0-AC81-7D1A-7D05012217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A3AC24-58B4-5669-D5AD-0A7617799DA4}"/>
              </a:ext>
            </a:extLst>
          </p:cNvPr>
          <p:cNvSpPr>
            <a:spLocks noGrp="1"/>
          </p:cNvSpPr>
          <p:nvPr>
            <p:ph type="sldNum" sz="quarter" idx="5"/>
          </p:nvPr>
        </p:nvSpPr>
        <p:spPr/>
        <p:txBody>
          <a:bodyPr/>
          <a:lstStyle/>
          <a:p>
            <a:fld id="{B6161CA8-08E1-4A59-8F59-740B614E80EC}" type="slidenum">
              <a:rPr lang="en-US" smtClean="0"/>
              <a:t>20</a:t>
            </a:fld>
            <a:endParaRPr lang="en-US"/>
          </a:p>
        </p:txBody>
      </p:sp>
    </p:spTree>
    <p:extLst>
      <p:ext uri="{BB962C8B-B14F-4D97-AF65-F5344CB8AC3E}">
        <p14:creationId xmlns:p14="http://schemas.microsoft.com/office/powerpoint/2010/main" val="248291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B15A9-880F-66FA-A2B6-C510B3AB5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852C9-7760-4E2E-745C-EA9A77E68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F2F3B-CC69-9DC6-0A2A-3C5DF24E2C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895171-CE36-14C9-85C8-0111A64DE9C2}"/>
              </a:ext>
            </a:extLst>
          </p:cNvPr>
          <p:cNvSpPr>
            <a:spLocks noGrp="1"/>
          </p:cNvSpPr>
          <p:nvPr>
            <p:ph type="sldNum" sz="quarter" idx="5"/>
          </p:nvPr>
        </p:nvSpPr>
        <p:spPr/>
        <p:txBody>
          <a:bodyPr/>
          <a:lstStyle/>
          <a:p>
            <a:fld id="{B6161CA8-08E1-4A59-8F59-740B614E80EC}" type="slidenum">
              <a:rPr lang="en-US" smtClean="0"/>
              <a:t>22</a:t>
            </a:fld>
            <a:endParaRPr lang="en-US"/>
          </a:p>
        </p:txBody>
      </p:sp>
    </p:spTree>
    <p:extLst>
      <p:ext uri="{BB962C8B-B14F-4D97-AF65-F5344CB8AC3E}">
        <p14:creationId xmlns:p14="http://schemas.microsoft.com/office/powerpoint/2010/main" val="42286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161CA8-08E1-4A59-8F59-740B614E80EC}" type="slidenum">
              <a:rPr lang="en-US" smtClean="0"/>
              <a:t>23</a:t>
            </a:fld>
            <a:endParaRPr lang="en-US"/>
          </a:p>
        </p:txBody>
      </p:sp>
    </p:spTree>
    <p:extLst>
      <p:ext uri="{BB962C8B-B14F-4D97-AF65-F5344CB8AC3E}">
        <p14:creationId xmlns:p14="http://schemas.microsoft.com/office/powerpoint/2010/main" val="360360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94FC3-5CA3-2F84-D169-883005962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FF0F6-6E27-BEAB-5AA9-A458EEA733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D3EA0-C7D4-7B8B-3C7F-36F674D034A6}"/>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5" name="Footer Placeholder 4">
            <a:extLst>
              <a:ext uri="{FF2B5EF4-FFF2-40B4-BE49-F238E27FC236}">
                <a16:creationId xmlns:a16="http://schemas.microsoft.com/office/drawing/2014/main" id="{31A5305D-1968-B9DC-A9B5-1DA5A63A1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89401-8E85-67A1-0E91-01131802D67F}"/>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3428068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121E2-7CA1-EF58-94D4-9F6D928AC6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009AFB-F468-11A5-8282-E5A3C445D5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0AB808-1F4D-FFC8-832C-EC8E986A86F4}"/>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5" name="Footer Placeholder 4">
            <a:extLst>
              <a:ext uri="{FF2B5EF4-FFF2-40B4-BE49-F238E27FC236}">
                <a16:creationId xmlns:a16="http://schemas.microsoft.com/office/drawing/2014/main" id="{0638592A-B2A8-78B4-1EEB-6317F5900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89D1F-DF06-7A40-D3A1-5FEF491D1456}"/>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311198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80F26-78CC-4F06-A92C-9460BCF5EA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E08A13-9E07-7AB5-EB19-F595D630D3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AAC32-5354-6840-2549-59DE147290D9}"/>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5" name="Footer Placeholder 4">
            <a:extLst>
              <a:ext uri="{FF2B5EF4-FFF2-40B4-BE49-F238E27FC236}">
                <a16:creationId xmlns:a16="http://schemas.microsoft.com/office/drawing/2014/main" id="{4D4CA267-C801-A38F-03C9-53EF5DD08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662AA-E77F-F51E-E226-978FD176339D}"/>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23225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7971-8C00-7933-453D-C9E393FF1E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14513C-ABFA-F7E4-4A01-9ED9468AD9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305941-2A59-F79D-A219-F277BA495DDF}"/>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5" name="Footer Placeholder 4">
            <a:extLst>
              <a:ext uri="{FF2B5EF4-FFF2-40B4-BE49-F238E27FC236}">
                <a16:creationId xmlns:a16="http://schemas.microsoft.com/office/drawing/2014/main" id="{3E158F0C-3D3F-506C-3ECC-4DDD19D9C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C4972-D36D-9960-8AB3-267DB788FBA2}"/>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2063676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7551-281E-03A4-1537-0B57987D6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84358A-9DFC-5590-051D-749FFD8FF8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524076-F069-74B0-E535-5329A4337954}"/>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5" name="Footer Placeholder 4">
            <a:extLst>
              <a:ext uri="{FF2B5EF4-FFF2-40B4-BE49-F238E27FC236}">
                <a16:creationId xmlns:a16="http://schemas.microsoft.com/office/drawing/2014/main" id="{93E5A861-83E4-E6F8-CD3A-15BC65CF8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D6474-C949-EA7F-D7BB-192D3B626A3A}"/>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3022776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EFB3-6B65-B448-8F34-803DA26E5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EB2980-F7D1-EFCD-E094-88DCF1D779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21CD7-4957-C339-FC15-F602ED1AF0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FA63-4540-A125-AD05-3DF0CCD49E88}"/>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6" name="Footer Placeholder 5">
            <a:extLst>
              <a:ext uri="{FF2B5EF4-FFF2-40B4-BE49-F238E27FC236}">
                <a16:creationId xmlns:a16="http://schemas.microsoft.com/office/drawing/2014/main" id="{2C591E73-6110-F78E-7268-E8E0B9E2F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983E77-5741-FE6A-AA05-B21038D72C4A}"/>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422775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C909-226D-715E-73CA-17209DC44D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0BE11F-0B21-7A0F-419B-9054FB742D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46CCC-340C-B890-33EC-BE14E9D429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17E6EB-1A7C-CA57-B0B1-057A338715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256826-AABA-5867-6D14-AA345A7C5E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3F4442-9A5B-92F3-C415-EBC97A3ACE70}"/>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8" name="Footer Placeholder 7">
            <a:extLst>
              <a:ext uri="{FF2B5EF4-FFF2-40B4-BE49-F238E27FC236}">
                <a16:creationId xmlns:a16="http://schemas.microsoft.com/office/drawing/2014/main" id="{C85E3253-299B-0930-C9FA-1AB652819C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869B46-EBDB-FC97-64E2-1F74DDAFBAD2}"/>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308575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3743-BDC7-1402-A265-BFCDF3B958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D4E590-2D42-C71C-B2AD-878FBC223AC8}"/>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4" name="Footer Placeholder 3">
            <a:extLst>
              <a:ext uri="{FF2B5EF4-FFF2-40B4-BE49-F238E27FC236}">
                <a16:creationId xmlns:a16="http://schemas.microsoft.com/office/drawing/2014/main" id="{D04851AD-22A2-03AD-8CA4-065918EB5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F1067F-EF92-57AC-6F8E-5EFE3C76F8BE}"/>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174920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8AEAED-32C2-AF24-9A59-5CBCA19ACE44}"/>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3" name="Footer Placeholder 2">
            <a:extLst>
              <a:ext uri="{FF2B5EF4-FFF2-40B4-BE49-F238E27FC236}">
                <a16:creationId xmlns:a16="http://schemas.microsoft.com/office/drawing/2014/main" id="{602BBF81-5CC9-61A0-03DC-1D0D8A5BF9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C9E9FD-8590-5905-304A-D536521E115E}"/>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87993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8321-6AB8-C4E0-8D7A-629B15B8F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781C57-8318-CA8F-ADF5-8535326EC0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6F98A9-345B-0C1D-6F3C-2BB8EADEE9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1ECD1-EF53-3D56-D5E0-E0204CA54F8A}"/>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6" name="Footer Placeholder 5">
            <a:extLst>
              <a:ext uri="{FF2B5EF4-FFF2-40B4-BE49-F238E27FC236}">
                <a16:creationId xmlns:a16="http://schemas.microsoft.com/office/drawing/2014/main" id="{EE62343A-EE61-EB96-AF2F-6FCB8FD8A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51796-A743-85F7-8012-BC2610E46AF9}"/>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306480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E915-44B0-946D-5F4D-12CB446BD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8710C6-4D38-8F54-F867-9252DC5FD1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7815A5-3932-047C-8F10-3583033F95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61114-B06E-78C0-6B9F-FD1EA2E7EB40}"/>
              </a:ext>
            </a:extLst>
          </p:cNvPr>
          <p:cNvSpPr>
            <a:spLocks noGrp="1"/>
          </p:cNvSpPr>
          <p:nvPr>
            <p:ph type="dt" sz="half" idx="10"/>
          </p:nvPr>
        </p:nvSpPr>
        <p:spPr/>
        <p:txBody>
          <a:bodyPr/>
          <a:lstStyle/>
          <a:p>
            <a:fld id="{AB1F3080-03C5-418E-8AB2-C87A271D78FA}" type="datetimeFigureOut">
              <a:rPr lang="en-US" smtClean="0"/>
              <a:t>8/1/2025</a:t>
            </a:fld>
            <a:endParaRPr lang="en-US"/>
          </a:p>
        </p:txBody>
      </p:sp>
      <p:sp>
        <p:nvSpPr>
          <p:cNvPr id="6" name="Footer Placeholder 5">
            <a:extLst>
              <a:ext uri="{FF2B5EF4-FFF2-40B4-BE49-F238E27FC236}">
                <a16:creationId xmlns:a16="http://schemas.microsoft.com/office/drawing/2014/main" id="{740B7F8D-DEDC-4BDA-FC3F-3B4DFA5A0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9D802-8737-95C1-A23C-B5EDA8A86AC3}"/>
              </a:ext>
            </a:extLst>
          </p:cNvPr>
          <p:cNvSpPr>
            <a:spLocks noGrp="1"/>
          </p:cNvSpPr>
          <p:nvPr>
            <p:ph type="sldNum" sz="quarter" idx="12"/>
          </p:nvPr>
        </p:nvSpPr>
        <p:spPr/>
        <p:txBody>
          <a:bodyPr/>
          <a:lstStyle/>
          <a:p>
            <a:fld id="{6B801370-B292-4A85-996A-03245EF2B3BE}" type="slidenum">
              <a:rPr lang="en-US" smtClean="0"/>
              <a:t>‹#›</a:t>
            </a:fld>
            <a:endParaRPr lang="en-US"/>
          </a:p>
        </p:txBody>
      </p:sp>
    </p:spTree>
    <p:extLst>
      <p:ext uri="{BB962C8B-B14F-4D97-AF65-F5344CB8AC3E}">
        <p14:creationId xmlns:p14="http://schemas.microsoft.com/office/powerpoint/2010/main" val="3912900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6C01E2-0B07-7E37-5084-7C462DA697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702330-618B-4D14-D339-6DF76D4C4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7BC87-E61D-F6DA-ACC2-246E1E8B50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1F3080-03C5-418E-8AB2-C87A271D78FA}" type="datetimeFigureOut">
              <a:rPr lang="en-US" smtClean="0"/>
              <a:t>8/1/2025</a:t>
            </a:fld>
            <a:endParaRPr lang="en-US"/>
          </a:p>
        </p:txBody>
      </p:sp>
      <p:sp>
        <p:nvSpPr>
          <p:cNvPr id="5" name="Footer Placeholder 4">
            <a:extLst>
              <a:ext uri="{FF2B5EF4-FFF2-40B4-BE49-F238E27FC236}">
                <a16:creationId xmlns:a16="http://schemas.microsoft.com/office/drawing/2014/main" id="{2CB165EA-E3F3-67B0-93CF-B723B2C40A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17E8F8-4F37-8E39-DD78-5C1D203B1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801370-B292-4A85-996A-03245EF2B3BE}" type="slidenum">
              <a:rPr lang="en-US" smtClean="0"/>
              <a:t>‹#›</a:t>
            </a:fld>
            <a:endParaRPr lang="en-US"/>
          </a:p>
        </p:txBody>
      </p:sp>
    </p:spTree>
    <p:extLst>
      <p:ext uri="{BB962C8B-B14F-4D97-AF65-F5344CB8AC3E}">
        <p14:creationId xmlns:p14="http://schemas.microsoft.com/office/powerpoint/2010/main" val="3423998950"/>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3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3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100+ hình nền Powerpoint đẹp, chuyên nghiệp, dễ thương">
            <a:extLst>
              <a:ext uri="{FF2B5EF4-FFF2-40B4-BE49-F238E27FC236}">
                <a16:creationId xmlns:a16="http://schemas.microsoft.com/office/drawing/2014/main" id="{F1A05633-D9DA-9029-0491-537FD411D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08250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defined">
            <a:extLst>
              <a:ext uri="{FF2B5EF4-FFF2-40B4-BE49-F238E27FC236}">
                <a16:creationId xmlns:a16="http://schemas.microsoft.com/office/drawing/2014/main" id="{FAE88EB2-9A77-95C9-839D-BC93662C6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349" y="254858"/>
            <a:ext cx="1588384" cy="1284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552679-5329-E54A-574F-867F88AAF8C3}"/>
              </a:ext>
            </a:extLst>
          </p:cNvPr>
          <p:cNvSpPr txBox="1"/>
          <p:nvPr/>
        </p:nvSpPr>
        <p:spPr>
          <a:xfrm>
            <a:off x="1983733" y="254858"/>
            <a:ext cx="6097162" cy="1179810"/>
          </a:xfrm>
          <a:prstGeom prst="rect">
            <a:avLst/>
          </a:prstGeom>
          <a:noFill/>
        </p:spPr>
        <p:txBody>
          <a:bodyPr wrap="square">
            <a:spAutoFit/>
          </a:bodyPr>
          <a:lstStyle/>
          <a:p>
            <a:pPr>
              <a:spcAft>
                <a:spcPts val="1000"/>
              </a:spcAft>
              <a:buNone/>
            </a:pPr>
            <a:r>
              <a:rPr lang="en-GB" sz="1800" b="1">
                <a:effectLst/>
                <a:latin typeface="Times New Roman" panose="02020603050405020304" pitchFamily="18" charset="0"/>
                <a:ea typeface="Times New Roman" panose="02020603050405020304" pitchFamily="18" charset="0"/>
                <a:cs typeface="Times New Roman" panose="02020603050405020304" pitchFamily="18" charset="0"/>
              </a:rPr>
              <a:t>ĐẠI HỌC QUỐC GIA TP. HỒ CHÍ MINH</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buNone/>
            </a:pPr>
            <a:r>
              <a:rPr lang="en-GB" sz="1800" b="1">
                <a:effectLst/>
                <a:latin typeface="Times New Roman" panose="02020603050405020304" pitchFamily="18" charset="0"/>
                <a:ea typeface="Times New Roman" panose="02020603050405020304" pitchFamily="18" charset="0"/>
                <a:cs typeface="Times New Roman" panose="02020603050405020304" pitchFamily="18" charset="0"/>
              </a:rPr>
              <a:t>TRƯỜNG ĐẠI HỌC CÔNG NGHỆ THÔNG TIN</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GB" sz="1800" b="1">
                <a:effectLst/>
                <a:latin typeface="Times New Roman" panose="02020603050405020304" pitchFamily="18" charset="0"/>
                <a:ea typeface="Times New Roman" panose="02020603050405020304" pitchFamily="18" charset="0"/>
                <a:cs typeface="Times New Roman" panose="02020603050405020304" pitchFamily="18" charset="0"/>
              </a:rPr>
              <a:t>TRUNG TÂM PHÁT TRIỂN CÔNG NGHỆ THÔNG TIN</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31BE20-487D-9B8E-6891-A9C3D6F94B6C}"/>
              </a:ext>
            </a:extLst>
          </p:cNvPr>
          <p:cNvSpPr txBox="1"/>
          <p:nvPr/>
        </p:nvSpPr>
        <p:spPr>
          <a:xfrm>
            <a:off x="3795458" y="2281762"/>
            <a:ext cx="6097162" cy="734688"/>
          </a:xfrm>
          <a:prstGeom prst="rect">
            <a:avLst/>
          </a:prstGeom>
          <a:noFill/>
        </p:spPr>
        <p:txBody>
          <a:bodyPr wrap="square">
            <a:spAutoFit/>
          </a:bodyPr>
          <a:lstStyle/>
          <a:p>
            <a:pPr algn="ctr">
              <a:lnSpc>
                <a:spcPct val="107000"/>
              </a:lnSpc>
              <a:spcAft>
                <a:spcPts val="800"/>
              </a:spcAft>
            </a:pPr>
            <a:r>
              <a:rPr lang="vi-VN" sz="2000" b="1">
                <a:effectLst/>
                <a:latin typeface="Times New Roman" panose="02020603050405020304" pitchFamily="18" charset="0"/>
                <a:ea typeface="Times New Roman" panose="02020603050405020304" pitchFamily="18" charset="0"/>
                <a:cs typeface="Times New Roman" panose="02020603050405020304" pitchFamily="18" charset="0"/>
              </a:rPr>
              <a:t>BÁO CÁO MÔN HỌC</a:t>
            </a:r>
            <a:br>
              <a:rPr lang="vi-VN" sz="2000" b="1">
                <a:effectLst/>
                <a:latin typeface="Times New Roman" panose="02020603050405020304" pitchFamily="18" charset="0"/>
                <a:ea typeface="Times New Roman" panose="02020603050405020304" pitchFamily="18" charset="0"/>
                <a:cs typeface="Times New Roman" panose="02020603050405020304" pitchFamily="18" charset="0"/>
              </a:rPr>
            </a:br>
            <a:r>
              <a:rPr lang="vi-VN" sz="2000" b="1">
                <a:effectLst/>
                <a:latin typeface="Times New Roman" panose="02020603050405020304" pitchFamily="18" charset="0"/>
                <a:ea typeface="Times New Roman" panose="02020603050405020304" pitchFamily="18" charset="0"/>
                <a:cs typeface="Times New Roman" panose="02020603050405020304" pitchFamily="18" charset="0"/>
              </a:rPr>
              <a:t>HỆ THỐNG QUẢN TRỊ QUI TRÌNH NGHIỆP VỤ</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CBE10C-D70C-4D34-F896-97E97A3A0A13}"/>
              </a:ext>
            </a:extLst>
          </p:cNvPr>
          <p:cNvSpPr txBox="1"/>
          <p:nvPr/>
        </p:nvSpPr>
        <p:spPr>
          <a:xfrm>
            <a:off x="3606993" y="3088973"/>
            <a:ext cx="6097162" cy="774571"/>
          </a:xfrm>
          <a:prstGeom prst="rect">
            <a:avLst/>
          </a:prstGeom>
          <a:noFill/>
        </p:spPr>
        <p:txBody>
          <a:bodyPr wrap="square">
            <a:spAutoFit/>
          </a:bodyPr>
          <a:lstStyle/>
          <a:p>
            <a:pPr algn="ctr">
              <a:spcBef>
                <a:spcPts val="1800"/>
              </a:spcBef>
              <a:spcAft>
                <a:spcPts val="1000"/>
              </a:spcAft>
              <a:buNone/>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Đề tài</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algn="ctr">
              <a:spcAft>
                <a:spcPts val="1000"/>
              </a:spcAft>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TÌM HIỂN VỀ QUY TRÌNH NGHIỆP VỤ CỦA AMAZON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2491B61-A751-E528-BB39-2960A82715DA}"/>
              </a:ext>
            </a:extLst>
          </p:cNvPr>
          <p:cNvSpPr txBox="1"/>
          <p:nvPr/>
        </p:nvSpPr>
        <p:spPr>
          <a:xfrm>
            <a:off x="1983733" y="4420897"/>
            <a:ext cx="5653924" cy="2031325"/>
          </a:xfrm>
          <a:prstGeom prst="rect">
            <a:avLst/>
          </a:prstGeom>
          <a:noFill/>
        </p:spPr>
        <p:txBody>
          <a:bodyPr wrap="square" rtlCol="0">
            <a:spAutoFit/>
          </a:bodyPr>
          <a:lstStyle/>
          <a:p>
            <a:r>
              <a:rPr lang="vi-VN">
                <a:latin typeface="Times New Roman" panose="02020603050405020304" pitchFamily="18" charset="0"/>
                <a:ea typeface="Times New Roman" panose="02020603050405020304" pitchFamily="18" charset="0"/>
                <a:cs typeface="Times New Roman" panose="02020603050405020304" pitchFamily="18" charset="0"/>
              </a:rPr>
              <a:t>Giảng viên hướng dẫn: </a:t>
            </a:r>
            <a:r>
              <a:rPr lang="en-US" b="1" err="1">
                <a:latin typeface="Times New Roman" panose="02020603050405020304" pitchFamily="18" charset="0"/>
                <a:ea typeface="Times New Roman" panose="02020603050405020304" pitchFamily="18" charset="0"/>
                <a:cs typeface="Times New Roman" panose="02020603050405020304" pitchFamily="18" charset="0"/>
              </a:rPr>
              <a:t>Ths</a:t>
            </a:r>
            <a:r>
              <a:rPr lang="en-US" b="1">
                <a:latin typeface="Times New Roman" panose="02020603050405020304" pitchFamily="18" charset="0"/>
                <a:ea typeface="Times New Roman" panose="02020603050405020304" pitchFamily="18" charset="0"/>
                <a:cs typeface="Times New Roman" panose="02020603050405020304" pitchFamily="18" charset="0"/>
              </a:rPr>
              <a:t>.</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vi-VN" b="1">
                <a:latin typeface="Times New Roman" panose="02020603050405020304" pitchFamily="18" charset="0"/>
                <a:ea typeface="Times New Roman" panose="02020603050405020304" pitchFamily="18" charset="0"/>
                <a:cs typeface="Times New Roman" panose="02020603050405020304" pitchFamily="18" charset="0"/>
              </a:rPr>
              <a:t>Hà Lê Hoài Trung</a:t>
            </a:r>
            <a:endParaRPr lang="en-US" b="1">
              <a:latin typeface="Times New Roman" panose="02020603050405020304" pitchFamily="18" charset="0"/>
              <a:ea typeface="Times New Roman" panose="02020603050405020304" pitchFamily="18" charset="0"/>
              <a:cs typeface="Times New Roman" panose="02020603050405020304" pitchFamily="18" charset="0"/>
            </a:endParaRPr>
          </a:p>
          <a:p>
            <a:r>
              <a:rPr lang="vi-VN">
                <a:latin typeface="Times New Roman" panose="02020603050405020304" pitchFamily="18" charset="0"/>
                <a:ea typeface="Times New Roman" panose="02020603050405020304" pitchFamily="18" charset="0"/>
                <a:cs typeface="Times New Roman" panose="02020603050405020304" pitchFamily="18" charset="0"/>
              </a:rPr>
              <a:t>Danh sách nhóm sinh viên thực hiện:</a:t>
            </a:r>
            <a:endParaRPr lang="en-US">
              <a:latin typeface="Calibri" panose="020F0502020204030204" pitchFamily="34" charset="0"/>
              <a:ea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Trần Văn Hoài - 24410165</a:t>
            </a:r>
          </a:p>
          <a:p>
            <a:r>
              <a:rPr lang="en-US">
                <a:latin typeface="Times New Roman" panose="02020603050405020304" pitchFamily="18" charset="0"/>
                <a:cs typeface="Times New Roman" panose="02020603050405020304" pitchFamily="18" charset="0"/>
              </a:rPr>
              <a:t>Phạm Trung Can - 24410133</a:t>
            </a:r>
          </a:p>
          <a:p>
            <a:r>
              <a:rPr lang="en-US">
                <a:latin typeface="Times New Roman" panose="02020603050405020304" pitchFamily="18" charset="0"/>
                <a:cs typeface="Times New Roman" panose="02020603050405020304" pitchFamily="18" charset="0"/>
              </a:rPr>
              <a:t>Huỳnh Hồng Vỹ - 24410261</a:t>
            </a:r>
          </a:p>
          <a:p>
            <a:r>
              <a:rPr lang="en-US">
                <a:latin typeface="Times New Roman" panose="02020603050405020304" pitchFamily="18" charset="0"/>
                <a:cs typeface="Times New Roman" panose="02020603050405020304" pitchFamily="18" charset="0"/>
              </a:rPr>
              <a:t>Mai Hoàng Đức Khải - 24410175</a:t>
            </a:r>
          </a:p>
          <a:p>
            <a:r>
              <a:rPr lang="en-US">
                <a:latin typeface="Times New Roman" panose="02020603050405020304" pitchFamily="18" charset="0"/>
                <a:cs typeface="Times New Roman" panose="02020603050405020304" pitchFamily="18" charset="0"/>
              </a:rPr>
              <a:t>Võ Ngọc Min Kiên - 24410181</a:t>
            </a:r>
          </a:p>
        </p:txBody>
      </p:sp>
    </p:spTree>
    <p:extLst>
      <p:ext uri="{BB962C8B-B14F-4D97-AF65-F5344CB8AC3E}">
        <p14:creationId xmlns:p14="http://schemas.microsoft.com/office/powerpoint/2010/main" val="99699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A7C14-066F-5AFE-4BF8-A1B2828C703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9A11704-4EE9-FF56-3275-4904F6A19E2B}"/>
              </a:ext>
            </a:extLst>
          </p:cNvPr>
          <p:cNvSpPr txBox="1"/>
          <p:nvPr/>
        </p:nvSpPr>
        <p:spPr>
          <a:xfrm>
            <a:off x="692455" y="613902"/>
            <a:ext cx="11114845" cy="461665"/>
          </a:xfrm>
          <a:prstGeom prst="rect">
            <a:avLst/>
          </a:prstGeom>
          <a:noFill/>
        </p:spPr>
        <p:txBody>
          <a:bodyPr wrap="square">
            <a:spAutoFit/>
          </a:bodyPr>
          <a:lstStyle/>
          <a:p>
            <a:pPr marL="457200" indent="-457200">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Quy trình giao hàng (Fulfillment and Delivery)</a:t>
            </a:r>
          </a:p>
        </p:txBody>
      </p:sp>
      <p:sp>
        <p:nvSpPr>
          <p:cNvPr id="8" name="Rectangle: Rounded Corners 7">
            <a:extLst>
              <a:ext uri="{FF2B5EF4-FFF2-40B4-BE49-F238E27FC236}">
                <a16:creationId xmlns:a16="http://schemas.microsoft.com/office/drawing/2014/main" id="{14CD4E0D-C115-1C8C-97CB-6AF2C222DFCD}"/>
              </a:ext>
            </a:extLst>
          </p:cNvPr>
          <p:cNvSpPr/>
          <p:nvPr/>
        </p:nvSpPr>
        <p:spPr>
          <a:xfrm>
            <a:off x="7332956" y="2489361"/>
            <a:ext cx="3915050" cy="772358"/>
          </a:xfrm>
          <a:prstGeom prst="round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200">
                <a:latin typeface="Times New Roman" panose="02020603050405020304" pitchFamily="18" charset="0"/>
                <a:cs typeface="Times New Roman" panose="02020603050405020304" pitchFamily="18" charset="0"/>
              </a:rPr>
              <a:t>Đảm bảo giao hàng đúng thời gian cam kết</a:t>
            </a:r>
          </a:p>
        </p:txBody>
      </p:sp>
      <p:sp>
        <p:nvSpPr>
          <p:cNvPr id="9" name="Rectangle: Rounded Corners 8">
            <a:extLst>
              <a:ext uri="{FF2B5EF4-FFF2-40B4-BE49-F238E27FC236}">
                <a16:creationId xmlns:a16="http://schemas.microsoft.com/office/drawing/2014/main" id="{9B413805-2819-D608-EDCA-1946F81FB433}"/>
              </a:ext>
            </a:extLst>
          </p:cNvPr>
          <p:cNvSpPr/>
          <p:nvPr/>
        </p:nvSpPr>
        <p:spPr>
          <a:xfrm>
            <a:off x="6371208" y="2489361"/>
            <a:ext cx="878889" cy="772358"/>
          </a:xfrm>
          <a:prstGeom prst="round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atin typeface="Times New Roman" panose="02020603050405020304" pitchFamily="18" charset="0"/>
                <a:cs typeface="Times New Roman" panose="02020603050405020304" pitchFamily="18" charset="0"/>
              </a:rPr>
              <a:t>01</a:t>
            </a:r>
          </a:p>
        </p:txBody>
      </p:sp>
      <p:sp>
        <p:nvSpPr>
          <p:cNvPr id="13" name="Rectangle: Rounded Corners 12">
            <a:extLst>
              <a:ext uri="{FF2B5EF4-FFF2-40B4-BE49-F238E27FC236}">
                <a16:creationId xmlns:a16="http://schemas.microsoft.com/office/drawing/2014/main" id="{EA90A19A-7677-1436-1B19-68E369012ED5}"/>
              </a:ext>
            </a:extLst>
          </p:cNvPr>
          <p:cNvSpPr/>
          <p:nvPr/>
        </p:nvSpPr>
        <p:spPr>
          <a:xfrm>
            <a:off x="7332956" y="3331345"/>
            <a:ext cx="3915050" cy="772358"/>
          </a:xfrm>
          <a:prstGeom prst="round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200">
                <a:latin typeface="Times New Roman" panose="02020603050405020304" pitchFamily="18" charset="0"/>
                <a:cs typeface="Times New Roman" panose="02020603050405020304" pitchFamily="18" charset="0"/>
              </a:rPr>
              <a:t>Tiết kiệm chi phí và nâng cao trải nghiệm khách hàng</a:t>
            </a:r>
          </a:p>
        </p:txBody>
      </p:sp>
      <p:sp>
        <p:nvSpPr>
          <p:cNvPr id="14" name="Rectangle: Rounded Corners 13">
            <a:extLst>
              <a:ext uri="{FF2B5EF4-FFF2-40B4-BE49-F238E27FC236}">
                <a16:creationId xmlns:a16="http://schemas.microsoft.com/office/drawing/2014/main" id="{136A9487-AE3D-8DE6-6BE5-0CF02A9D6FD9}"/>
              </a:ext>
            </a:extLst>
          </p:cNvPr>
          <p:cNvSpPr/>
          <p:nvPr/>
        </p:nvSpPr>
        <p:spPr>
          <a:xfrm>
            <a:off x="6371208" y="3331345"/>
            <a:ext cx="878889" cy="772358"/>
          </a:xfrm>
          <a:prstGeom prst="round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atin typeface="Times New Roman" panose="02020603050405020304" pitchFamily="18" charset="0"/>
                <a:cs typeface="Times New Roman" panose="02020603050405020304" pitchFamily="18" charset="0"/>
              </a:rPr>
              <a:t>02</a:t>
            </a:r>
          </a:p>
        </p:txBody>
      </p:sp>
      <p:sp>
        <p:nvSpPr>
          <p:cNvPr id="15" name="Rectangle: Rounded Corners 14">
            <a:extLst>
              <a:ext uri="{FF2B5EF4-FFF2-40B4-BE49-F238E27FC236}">
                <a16:creationId xmlns:a16="http://schemas.microsoft.com/office/drawing/2014/main" id="{F5DCEEBF-8122-32F6-1F25-9FC486F8A594}"/>
              </a:ext>
            </a:extLst>
          </p:cNvPr>
          <p:cNvSpPr/>
          <p:nvPr/>
        </p:nvSpPr>
        <p:spPr>
          <a:xfrm>
            <a:off x="7332955" y="4173329"/>
            <a:ext cx="3915049" cy="772358"/>
          </a:xfrm>
          <a:prstGeom prst="round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200">
                <a:latin typeface="Times New Roman" panose="02020603050405020304" pitchFamily="18" charset="0"/>
                <a:cs typeface="Times New Roman" panose="02020603050405020304" pitchFamily="18" charset="0"/>
              </a:rPr>
              <a:t>Theo dõi đơn hàng theo thời gian thực</a:t>
            </a:r>
          </a:p>
        </p:txBody>
      </p:sp>
      <p:sp>
        <p:nvSpPr>
          <p:cNvPr id="16" name="Rectangle: Rounded Corners 15">
            <a:extLst>
              <a:ext uri="{FF2B5EF4-FFF2-40B4-BE49-F238E27FC236}">
                <a16:creationId xmlns:a16="http://schemas.microsoft.com/office/drawing/2014/main" id="{5F8AF254-6573-286A-E2B5-7D77F0B7FE9D}"/>
              </a:ext>
            </a:extLst>
          </p:cNvPr>
          <p:cNvSpPr/>
          <p:nvPr/>
        </p:nvSpPr>
        <p:spPr>
          <a:xfrm>
            <a:off x="6371208" y="4173329"/>
            <a:ext cx="878889" cy="772358"/>
          </a:xfrm>
          <a:prstGeom prst="round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atin typeface="Times New Roman" panose="02020603050405020304" pitchFamily="18" charset="0"/>
                <a:cs typeface="Times New Roman" panose="02020603050405020304" pitchFamily="18" charset="0"/>
              </a:rPr>
              <a:t>03</a:t>
            </a:r>
          </a:p>
        </p:txBody>
      </p:sp>
      <p:sp>
        <p:nvSpPr>
          <p:cNvPr id="19" name="Scroll: Vertical 18">
            <a:extLst>
              <a:ext uri="{FF2B5EF4-FFF2-40B4-BE49-F238E27FC236}">
                <a16:creationId xmlns:a16="http://schemas.microsoft.com/office/drawing/2014/main" id="{17A8CFD7-F879-AF59-8815-9B951F6B409D}"/>
              </a:ext>
            </a:extLst>
          </p:cNvPr>
          <p:cNvSpPr/>
          <p:nvPr/>
        </p:nvSpPr>
        <p:spPr>
          <a:xfrm>
            <a:off x="5530789" y="1324308"/>
            <a:ext cx="6551720" cy="4786432"/>
          </a:xfrm>
          <a:prstGeom prst="verticalScroll">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1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FEC275-E365-41A2-DA96-AABF4538E41C}"/>
              </a:ext>
            </a:extLst>
          </p:cNvPr>
          <p:cNvSpPr txBox="1"/>
          <p:nvPr/>
        </p:nvSpPr>
        <p:spPr>
          <a:xfrm>
            <a:off x="692455" y="613902"/>
            <a:ext cx="11114845" cy="461665"/>
          </a:xfrm>
          <a:prstGeom prst="rect">
            <a:avLst/>
          </a:prstGeom>
          <a:noFill/>
        </p:spPr>
        <p:txBody>
          <a:bodyPr wrap="square">
            <a:spAutoFit/>
          </a:bodyPr>
          <a:lstStyle/>
          <a:p>
            <a:pPr marL="457200" indent="-457200">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Quy trình Quản lý Hàng tồn kho (Inventory Management)</a:t>
            </a:r>
          </a:p>
        </p:txBody>
      </p:sp>
      <p:pic>
        <p:nvPicPr>
          <p:cNvPr id="11266" name="Picture 2" descr="Quản Lý Hàng Tồn Kho Làm Việc Với Hậu Cần Trong Khái Niệm Phác Thảo Kho  Hàng Hóa Hình minh họa Sẵn có - Tải xuống Hình ảnh Ngay bây giờ - iStock">
            <a:extLst>
              <a:ext uri="{FF2B5EF4-FFF2-40B4-BE49-F238E27FC236}">
                <a16:creationId xmlns:a16="http://schemas.microsoft.com/office/drawing/2014/main" id="{9A938F88-B389-70C0-EBB3-D3FCC5F1A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55" y="3408671"/>
            <a:ext cx="6959600" cy="3449329"/>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96">
            <a:extLst>
              <a:ext uri="{FF2B5EF4-FFF2-40B4-BE49-F238E27FC236}">
                <a16:creationId xmlns:a16="http://schemas.microsoft.com/office/drawing/2014/main" id="{DD3218EA-A58F-AF96-FD61-9097E22D9610}"/>
              </a:ext>
            </a:extLst>
          </p:cNvPr>
          <p:cNvSpPr/>
          <p:nvPr/>
        </p:nvSpPr>
        <p:spPr>
          <a:xfrm flipH="1">
            <a:off x="8090941" y="1701800"/>
            <a:ext cx="3983059" cy="5156200"/>
          </a:xfrm>
          <a:custGeom>
            <a:avLst/>
            <a:gdLst/>
            <a:ahLst/>
            <a:cxnLst/>
            <a:rect l="l" t="t" r="r" b="b"/>
            <a:pathLst>
              <a:path w="4953902" h="7601896">
                <a:moveTo>
                  <a:pt x="0" y="0"/>
                </a:moveTo>
                <a:lnTo>
                  <a:pt x="4953902" y="0"/>
                </a:lnTo>
                <a:lnTo>
                  <a:pt x="4953902" y="7601896"/>
                </a:lnTo>
                <a:lnTo>
                  <a:pt x="0" y="7601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Oval 9">
            <a:extLst>
              <a:ext uri="{FF2B5EF4-FFF2-40B4-BE49-F238E27FC236}">
                <a16:creationId xmlns:a16="http://schemas.microsoft.com/office/drawing/2014/main" id="{2A65ACAB-98E7-AA22-DA0D-F33CD4A116A1}"/>
              </a:ext>
            </a:extLst>
          </p:cNvPr>
          <p:cNvSpPr/>
          <p:nvPr/>
        </p:nvSpPr>
        <p:spPr>
          <a:xfrm>
            <a:off x="1193800" y="1452265"/>
            <a:ext cx="838200" cy="8382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1</a:t>
            </a:r>
          </a:p>
        </p:txBody>
      </p:sp>
      <p:sp>
        <p:nvSpPr>
          <p:cNvPr id="11" name="TextBox 10">
            <a:extLst>
              <a:ext uri="{FF2B5EF4-FFF2-40B4-BE49-F238E27FC236}">
                <a16:creationId xmlns:a16="http://schemas.microsoft.com/office/drawing/2014/main" id="{7B96B571-21B9-166B-9988-BBCE68DB57D2}"/>
              </a:ext>
            </a:extLst>
          </p:cNvPr>
          <p:cNvSpPr txBox="1"/>
          <p:nvPr/>
        </p:nvSpPr>
        <p:spPr>
          <a:xfrm>
            <a:off x="454177" y="2290465"/>
            <a:ext cx="2317445" cy="769441"/>
          </a:xfrm>
          <a:prstGeom prst="rect">
            <a:avLst/>
          </a:prstGeom>
          <a:noFill/>
        </p:spPr>
        <p:txBody>
          <a:bodyPr wrap="square" rtlCol="0">
            <a:spAutoFit/>
          </a:bodyPr>
          <a:lstStyle/>
          <a:p>
            <a:pPr algn="ctr"/>
            <a:r>
              <a:rPr lang="en-US" sz="2200" b="1">
                <a:latin typeface="Times New Roman" panose="02020603050405020304" pitchFamily="18" charset="0"/>
                <a:cs typeface="Times New Roman" panose="02020603050405020304" pitchFamily="18" charset="0"/>
              </a:rPr>
              <a:t>Tự động hóa việc theo dõi tồn kho</a:t>
            </a:r>
          </a:p>
        </p:txBody>
      </p:sp>
      <p:sp>
        <p:nvSpPr>
          <p:cNvPr id="12" name="Oval 11">
            <a:extLst>
              <a:ext uri="{FF2B5EF4-FFF2-40B4-BE49-F238E27FC236}">
                <a16:creationId xmlns:a16="http://schemas.microsoft.com/office/drawing/2014/main" id="{917E78C2-F833-9306-5F7A-A00374D8C772}"/>
              </a:ext>
            </a:extLst>
          </p:cNvPr>
          <p:cNvSpPr/>
          <p:nvPr/>
        </p:nvSpPr>
        <p:spPr>
          <a:xfrm>
            <a:off x="3511245" y="1424332"/>
            <a:ext cx="838200" cy="8382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2</a:t>
            </a:r>
          </a:p>
        </p:txBody>
      </p:sp>
      <p:sp>
        <p:nvSpPr>
          <p:cNvPr id="13" name="TextBox 12">
            <a:extLst>
              <a:ext uri="{FF2B5EF4-FFF2-40B4-BE49-F238E27FC236}">
                <a16:creationId xmlns:a16="http://schemas.microsoft.com/office/drawing/2014/main" id="{FFF80BA4-60E7-C457-5CF1-0E7719FA9EDF}"/>
              </a:ext>
            </a:extLst>
          </p:cNvPr>
          <p:cNvSpPr txBox="1"/>
          <p:nvPr/>
        </p:nvSpPr>
        <p:spPr>
          <a:xfrm>
            <a:off x="3141433" y="2290465"/>
            <a:ext cx="1577823" cy="769441"/>
          </a:xfrm>
          <a:prstGeom prst="rect">
            <a:avLst/>
          </a:prstGeom>
          <a:noFill/>
        </p:spPr>
        <p:txBody>
          <a:bodyPr wrap="square" rtlCol="0">
            <a:spAutoFit/>
          </a:bodyPr>
          <a:lstStyle/>
          <a:p>
            <a:pPr algn="ctr"/>
            <a:r>
              <a:rPr lang="en-US" sz="2200" b="1">
                <a:latin typeface="Times New Roman" panose="02020603050405020304" pitchFamily="18" charset="0"/>
                <a:cs typeface="Times New Roman" panose="02020603050405020304" pitchFamily="18" charset="0"/>
              </a:rPr>
              <a:t>Dự báo nhu cầu</a:t>
            </a:r>
          </a:p>
        </p:txBody>
      </p:sp>
      <p:sp>
        <p:nvSpPr>
          <p:cNvPr id="16" name="Oval 15">
            <a:extLst>
              <a:ext uri="{FF2B5EF4-FFF2-40B4-BE49-F238E27FC236}">
                <a16:creationId xmlns:a16="http://schemas.microsoft.com/office/drawing/2014/main" id="{DD91AC42-C830-095C-8C4A-C3E2CCB4337F}"/>
              </a:ext>
            </a:extLst>
          </p:cNvPr>
          <p:cNvSpPr/>
          <p:nvPr/>
        </p:nvSpPr>
        <p:spPr>
          <a:xfrm>
            <a:off x="5523584" y="1403919"/>
            <a:ext cx="838200" cy="8382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3</a:t>
            </a:r>
          </a:p>
        </p:txBody>
      </p:sp>
      <p:sp>
        <p:nvSpPr>
          <p:cNvPr id="17" name="TextBox 16">
            <a:extLst>
              <a:ext uri="{FF2B5EF4-FFF2-40B4-BE49-F238E27FC236}">
                <a16:creationId xmlns:a16="http://schemas.microsoft.com/office/drawing/2014/main" id="{5DAAF4AD-01F7-5676-54AA-DF1933F83F80}"/>
              </a:ext>
            </a:extLst>
          </p:cNvPr>
          <p:cNvSpPr txBox="1"/>
          <p:nvPr/>
        </p:nvSpPr>
        <p:spPr>
          <a:xfrm>
            <a:off x="5089067" y="2290465"/>
            <a:ext cx="1707235" cy="769441"/>
          </a:xfrm>
          <a:prstGeom prst="rect">
            <a:avLst/>
          </a:prstGeom>
          <a:noFill/>
        </p:spPr>
        <p:txBody>
          <a:bodyPr wrap="square" rtlCol="0">
            <a:spAutoFit/>
          </a:bodyPr>
          <a:lstStyle/>
          <a:p>
            <a:pPr algn="ctr"/>
            <a:r>
              <a:rPr lang="en-US" sz="2200" b="1">
                <a:latin typeface="Times New Roman" panose="02020603050405020304" pitchFamily="18" charset="0"/>
                <a:cs typeface="Times New Roman" panose="02020603050405020304" pitchFamily="18" charset="0"/>
              </a:rPr>
              <a:t>Bổ sung hàng hóa</a:t>
            </a:r>
          </a:p>
        </p:txBody>
      </p:sp>
      <p:sp>
        <p:nvSpPr>
          <p:cNvPr id="18" name="Oval 17">
            <a:extLst>
              <a:ext uri="{FF2B5EF4-FFF2-40B4-BE49-F238E27FC236}">
                <a16:creationId xmlns:a16="http://schemas.microsoft.com/office/drawing/2014/main" id="{DB7DBAB4-893C-63A7-03BE-DCE4C8F0CFD0}"/>
              </a:ext>
            </a:extLst>
          </p:cNvPr>
          <p:cNvSpPr/>
          <p:nvPr/>
        </p:nvSpPr>
        <p:spPr>
          <a:xfrm>
            <a:off x="7535923" y="1403919"/>
            <a:ext cx="838200" cy="8382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4</a:t>
            </a:r>
          </a:p>
        </p:txBody>
      </p:sp>
      <p:sp>
        <p:nvSpPr>
          <p:cNvPr id="19" name="TextBox 18">
            <a:extLst>
              <a:ext uri="{FF2B5EF4-FFF2-40B4-BE49-F238E27FC236}">
                <a16:creationId xmlns:a16="http://schemas.microsoft.com/office/drawing/2014/main" id="{7239A17C-30A6-419F-FDA4-67EB4264DA8C}"/>
              </a:ext>
            </a:extLst>
          </p:cNvPr>
          <p:cNvSpPr txBox="1"/>
          <p:nvPr/>
        </p:nvSpPr>
        <p:spPr>
          <a:xfrm>
            <a:off x="7101406" y="2290465"/>
            <a:ext cx="1707235" cy="1107996"/>
          </a:xfrm>
          <a:prstGeom prst="rect">
            <a:avLst/>
          </a:prstGeom>
          <a:noFill/>
        </p:spPr>
        <p:txBody>
          <a:bodyPr wrap="square" rtlCol="0">
            <a:spAutoFit/>
          </a:bodyPr>
          <a:lstStyle/>
          <a:p>
            <a:pPr algn="ctr"/>
            <a:r>
              <a:rPr lang="en-US" sz="2200" b="1">
                <a:latin typeface="Times New Roman" panose="02020603050405020304" pitchFamily="18" charset="0"/>
                <a:cs typeface="Times New Roman" panose="02020603050405020304" pitchFamily="18" charset="0"/>
              </a:rPr>
              <a:t>Tối ưu hóa không gian lưu trữ</a:t>
            </a:r>
          </a:p>
        </p:txBody>
      </p:sp>
    </p:spTree>
    <p:extLst>
      <p:ext uri="{BB962C8B-B14F-4D97-AF65-F5344CB8AC3E}">
        <p14:creationId xmlns:p14="http://schemas.microsoft.com/office/powerpoint/2010/main" val="215511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0E37D5-ED41-BBFE-CD4E-7E0414C8031A}"/>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51509AF-00E5-8816-B4F2-890CB2DD5595}"/>
              </a:ext>
            </a:extLst>
          </p:cNvPr>
          <p:cNvSpPr txBox="1"/>
          <p:nvPr/>
        </p:nvSpPr>
        <p:spPr>
          <a:xfrm>
            <a:off x="692455" y="613902"/>
            <a:ext cx="11114845" cy="461665"/>
          </a:xfrm>
          <a:prstGeom prst="rect">
            <a:avLst/>
          </a:prstGeom>
          <a:noFill/>
        </p:spPr>
        <p:txBody>
          <a:bodyPr wrap="square">
            <a:spAutoFit/>
          </a:bodyPr>
          <a:lstStyle/>
          <a:p>
            <a:pPr marL="457200" indent="-457200">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Quy trình Hỗ trợ Khách hàng (Customer Support)</a:t>
            </a:r>
          </a:p>
        </p:txBody>
      </p:sp>
      <p:sp>
        <p:nvSpPr>
          <p:cNvPr id="8" name="Rectangle: Rounded Corners 7">
            <a:extLst>
              <a:ext uri="{FF2B5EF4-FFF2-40B4-BE49-F238E27FC236}">
                <a16:creationId xmlns:a16="http://schemas.microsoft.com/office/drawing/2014/main" id="{B2279B7C-9964-19C3-8D4D-9EF2BC6636CA}"/>
              </a:ext>
            </a:extLst>
          </p:cNvPr>
          <p:cNvSpPr/>
          <p:nvPr/>
        </p:nvSpPr>
        <p:spPr>
          <a:xfrm>
            <a:off x="7892250" y="1689469"/>
            <a:ext cx="3915050" cy="77235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200">
                <a:latin typeface="Times New Roman" panose="02020603050405020304" pitchFamily="18" charset="0"/>
                <a:cs typeface="Times New Roman" panose="02020603050405020304" pitchFamily="18" charset="0"/>
              </a:rPr>
              <a:t>Hỗ trợ dịch vụ đa kênh</a:t>
            </a:r>
          </a:p>
        </p:txBody>
      </p:sp>
      <p:sp>
        <p:nvSpPr>
          <p:cNvPr id="9" name="Rectangle: Rounded Corners 8">
            <a:extLst>
              <a:ext uri="{FF2B5EF4-FFF2-40B4-BE49-F238E27FC236}">
                <a16:creationId xmlns:a16="http://schemas.microsoft.com/office/drawing/2014/main" id="{6898636D-DFE9-0CBB-10CD-D479AA9CC77C}"/>
              </a:ext>
            </a:extLst>
          </p:cNvPr>
          <p:cNvSpPr/>
          <p:nvPr/>
        </p:nvSpPr>
        <p:spPr>
          <a:xfrm>
            <a:off x="6930502" y="1689469"/>
            <a:ext cx="878889" cy="77235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atin typeface="Times New Roman" panose="02020603050405020304" pitchFamily="18" charset="0"/>
                <a:cs typeface="Times New Roman" panose="02020603050405020304" pitchFamily="18" charset="0"/>
              </a:rPr>
              <a:t>01</a:t>
            </a:r>
          </a:p>
        </p:txBody>
      </p:sp>
      <p:sp>
        <p:nvSpPr>
          <p:cNvPr id="10" name="Rectangle: Rounded Corners 9">
            <a:extLst>
              <a:ext uri="{FF2B5EF4-FFF2-40B4-BE49-F238E27FC236}">
                <a16:creationId xmlns:a16="http://schemas.microsoft.com/office/drawing/2014/main" id="{56AFC7E8-EA35-6C13-9484-FEC047BC9352}"/>
              </a:ext>
            </a:extLst>
          </p:cNvPr>
          <p:cNvSpPr/>
          <p:nvPr/>
        </p:nvSpPr>
        <p:spPr>
          <a:xfrm>
            <a:off x="7892250" y="2531453"/>
            <a:ext cx="3915050" cy="77235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200">
                <a:latin typeface="Times New Roman" panose="02020603050405020304" pitchFamily="18" charset="0"/>
                <a:cs typeface="Times New Roman" panose="02020603050405020304" pitchFamily="18" charset="0"/>
              </a:rPr>
              <a:t>Hỗ trợ tự động hóa phân tích các phản hồi</a:t>
            </a:r>
          </a:p>
        </p:txBody>
      </p:sp>
      <p:sp>
        <p:nvSpPr>
          <p:cNvPr id="11" name="Rectangle: Rounded Corners 10">
            <a:extLst>
              <a:ext uri="{FF2B5EF4-FFF2-40B4-BE49-F238E27FC236}">
                <a16:creationId xmlns:a16="http://schemas.microsoft.com/office/drawing/2014/main" id="{DB7BC454-4DF3-D578-DD3C-D700FC9D3CDF}"/>
              </a:ext>
            </a:extLst>
          </p:cNvPr>
          <p:cNvSpPr/>
          <p:nvPr/>
        </p:nvSpPr>
        <p:spPr>
          <a:xfrm>
            <a:off x="6930502" y="2531453"/>
            <a:ext cx="878889" cy="77235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atin typeface="Times New Roman" panose="02020603050405020304" pitchFamily="18" charset="0"/>
                <a:cs typeface="Times New Roman" panose="02020603050405020304" pitchFamily="18" charset="0"/>
              </a:rPr>
              <a:t>02</a:t>
            </a:r>
          </a:p>
        </p:txBody>
      </p:sp>
      <p:sp>
        <p:nvSpPr>
          <p:cNvPr id="12" name="Rectangle: Rounded Corners 11">
            <a:extLst>
              <a:ext uri="{FF2B5EF4-FFF2-40B4-BE49-F238E27FC236}">
                <a16:creationId xmlns:a16="http://schemas.microsoft.com/office/drawing/2014/main" id="{BE10A6C6-897A-FEA6-7996-CEC6480FCB88}"/>
              </a:ext>
            </a:extLst>
          </p:cNvPr>
          <p:cNvSpPr/>
          <p:nvPr/>
        </p:nvSpPr>
        <p:spPr>
          <a:xfrm>
            <a:off x="7892249" y="3373437"/>
            <a:ext cx="3915049" cy="77235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200">
                <a:latin typeface="Times New Roman" panose="02020603050405020304" pitchFamily="18" charset="0"/>
                <a:cs typeface="Times New Roman" panose="02020603050405020304" pitchFamily="18" charset="0"/>
              </a:rPr>
              <a:t>Giải quyết khiếu nại</a:t>
            </a:r>
          </a:p>
        </p:txBody>
      </p:sp>
      <p:sp>
        <p:nvSpPr>
          <p:cNvPr id="13" name="Rectangle: Rounded Corners 12">
            <a:extLst>
              <a:ext uri="{FF2B5EF4-FFF2-40B4-BE49-F238E27FC236}">
                <a16:creationId xmlns:a16="http://schemas.microsoft.com/office/drawing/2014/main" id="{D52D6AE1-7450-CA5E-72AF-865437B05D02}"/>
              </a:ext>
            </a:extLst>
          </p:cNvPr>
          <p:cNvSpPr/>
          <p:nvPr/>
        </p:nvSpPr>
        <p:spPr>
          <a:xfrm>
            <a:off x="6930502" y="3373437"/>
            <a:ext cx="878889" cy="77235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atin typeface="Times New Roman" panose="02020603050405020304" pitchFamily="18" charset="0"/>
                <a:cs typeface="Times New Roman" panose="02020603050405020304" pitchFamily="18" charset="0"/>
              </a:rPr>
              <a:t>03</a:t>
            </a:r>
          </a:p>
        </p:txBody>
      </p:sp>
      <p:sp>
        <p:nvSpPr>
          <p:cNvPr id="14" name="Rectangle: Rounded Corners 13">
            <a:extLst>
              <a:ext uri="{FF2B5EF4-FFF2-40B4-BE49-F238E27FC236}">
                <a16:creationId xmlns:a16="http://schemas.microsoft.com/office/drawing/2014/main" id="{267DF642-D963-8E6B-1C55-08B698078A88}"/>
              </a:ext>
            </a:extLst>
          </p:cNvPr>
          <p:cNvSpPr/>
          <p:nvPr/>
        </p:nvSpPr>
        <p:spPr>
          <a:xfrm>
            <a:off x="7892249" y="4215421"/>
            <a:ext cx="3915049" cy="77235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200">
                <a:latin typeface="Times New Roman" panose="02020603050405020304" pitchFamily="18" charset="0"/>
                <a:cs typeface="Times New Roman" panose="02020603050405020304" pitchFamily="18" charset="0"/>
              </a:rPr>
              <a:t>Đánh giá chất lượng</a:t>
            </a:r>
          </a:p>
        </p:txBody>
      </p:sp>
      <p:sp>
        <p:nvSpPr>
          <p:cNvPr id="15" name="Rectangle: Rounded Corners 14">
            <a:extLst>
              <a:ext uri="{FF2B5EF4-FFF2-40B4-BE49-F238E27FC236}">
                <a16:creationId xmlns:a16="http://schemas.microsoft.com/office/drawing/2014/main" id="{EB2270C7-204C-AB79-87E6-C17C9F9A7873}"/>
              </a:ext>
            </a:extLst>
          </p:cNvPr>
          <p:cNvSpPr/>
          <p:nvPr/>
        </p:nvSpPr>
        <p:spPr>
          <a:xfrm>
            <a:off x="6930502" y="4215421"/>
            <a:ext cx="878889" cy="77235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atin typeface="Times New Roman" panose="02020603050405020304" pitchFamily="18" charset="0"/>
                <a:cs typeface="Times New Roman" panose="02020603050405020304" pitchFamily="18" charset="0"/>
              </a:rPr>
              <a:t>04</a:t>
            </a:r>
          </a:p>
        </p:txBody>
      </p:sp>
    </p:spTree>
    <p:extLst>
      <p:ext uri="{BB962C8B-B14F-4D97-AF65-F5344CB8AC3E}">
        <p14:creationId xmlns:p14="http://schemas.microsoft.com/office/powerpoint/2010/main" val="240629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93BFA-6A62-0F63-C1D3-5971DF65C789}"/>
            </a:ext>
          </a:extLst>
        </p:cNvPr>
        <p:cNvGrpSpPr/>
        <p:nvPr/>
      </p:nvGrpSpPr>
      <p:grpSpPr>
        <a:xfrm>
          <a:off x="0" y="0"/>
          <a:ext cx="0" cy="0"/>
          <a:chOff x="0" y="0"/>
          <a:chExt cx="0" cy="0"/>
        </a:xfrm>
      </p:grpSpPr>
      <p:pic>
        <p:nvPicPr>
          <p:cNvPr id="1028" name="Picture 4" descr="Top 50 Background Powerpoint công nghệ đẹp nhất cho bài thuyết trình | ADV  Solutions">
            <a:extLst>
              <a:ext uri="{FF2B5EF4-FFF2-40B4-BE49-F238E27FC236}">
                <a16:creationId xmlns:a16="http://schemas.microsoft.com/office/drawing/2014/main" id="{A125EE7F-BF0D-A229-C01E-D7D55128510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274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B2A9DA-71AE-E847-E168-979C1398E681}"/>
              </a:ext>
            </a:extLst>
          </p:cNvPr>
          <p:cNvSpPr txBox="1"/>
          <p:nvPr/>
        </p:nvSpPr>
        <p:spPr>
          <a:xfrm>
            <a:off x="1562003" y="642031"/>
            <a:ext cx="7250051" cy="584775"/>
          </a:xfrm>
          <a:prstGeom prst="rect">
            <a:avLst/>
          </a:prstGeom>
          <a:noFill/>
        </p:spPr>
        <p:txBody>
          <a:bodyPr wrap="square">
            <a:spAutoFit/>
          </a:bodyPr>
          <a:lstStyle/>
          <a:p>
            <a:r>
              <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I. QUY TRÌNH DOANH NGHIỆP</a:t>
            </a:r>
            <a:endPar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Freeform 3">
            <a:extLst>
              <a:ext uri="{FF2B5EF4-FFF2-40B4-BE49-F238E27FC236}">
                <a16:creationId xmlns:a16="http://schemas.microsoft.com/office/drawing/2014/main" id="{BB161D8C-D140-39F8-9FE1-9BBA86A042B6}"/>
              </a:ext>
            </a:extLst>
          </p:cNvPr>
          <p:cNvSpPr/>
          <p:nvPr/>
        </p:nvSpPr>
        <p:spPr>
          <a:xfrm rot="21448797">
            <a:off x="7413284" y="1161678"/>
            <a:ext cx="4669318" cy="5078866"/>
          </a:xfrm>
          <a:custGeom>
            <a:avLst/>
            <a:gdLst/>
            <a:ahLst/>
            <a:cxnLst/>
            <a:rect l="l" t="t" r="r" b="b"/>
            <a:pathLst>
              <a:path w="7965808" h="10764605">
                <a:moveTo>
                  <a:pt x="0" y="0"/>
                </a:moveTo>
                <a:lnTo>
                  <a:pt x="7965808" y="0"/>
                </a:lnTo>
                <a:lnTo>
                  <a:pt x="7965808" y="10764605"/>
                </a:lnTo>
                <a:lnTo>
                  <a:pt x="0" y="10764605"/>
                </a:lnTo>
                <a:lnTo>
                  <a:pt x="0" y="0"/>
                </a:lnTo>
                <a:close/>
              </a:path>
            </a:pathLst>
          </a:custGeom>
          <a:blipFill>
            <a:blip r:embed="rId4"/>
            <a:stretch>
              <a:fillRect/>
            </a:stretch>
          </a:blipFill>
        </p:spPr>
        <p:txBody>
          <a:bodyPr/>
          <a:lstStyle/>
          <a:p>
            <a:endParaRPr lang="en-US"/>
          </a:p>
        </p:txBody>
      </p:sp>
      <p:sp>
        <p:nvSpPr>
          <p:cNvPr id="11" name="TextBox 10">
            <a:extLst>
              <a:ext uri="{FF2B5EF4-FFF2-40B4-BE49-F238E27FC236}">
                <a16:creationId xmlns:a16="http://schemas.microsoft.com/office/drawing/2014/main" id="{A8C7CFC3-D514-1FE8-53AA-DE02B945C0A2}"/>
              </a:ext>
            </a:extLst>
          </p:cNvPr>
          <p:cNvSpPr txBox="1"/>
          <p:nvPr/>
        </p:nvSpPr>
        <p:spPr>
          <a:xfrm>
            <a:off x="1680536" y="1388460"/>
            <a:ext cx="4892143" cy="530594"/>
          </a:xfrm>
          <a:prstGeom prst="rect">
            <a:avLst/>
          </a:prstGeom>
          <a:noFill/>
        </p:spPr>
        <p:txBody>
          <a:bodyPr wrap="square">
            <a:spAutoFit/>
          </a:bodyPr>
          <a:lstStyle/>
          <a:p>
            <a:pPr>
              <a:lnSpc>
                <a:spcPct val="107000"/>
              </a:lnSpc>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3. QUY TRÌNH </a:t>
            </a:r>
            <a:r>
              <a:rPr lang="en-US" sz="2800" b="1">
                <a:latin typeface="Times New Roman" panose="02020603050405020304" pitchFamily="18" charset="0"/>
                <a:ea typeface="Times New Roman" panose="02020603050405020304" pitchFamily="18" charset="0"/>
                <a:cs typeface="Times New Roman" panose="02020603050405020304" pitchFamily="18" charset="0"/>
              </a:rPr>
              <a:t>HỖ TRỢ</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DBA6E9B-8599-2C52-0E4A-CB1DE50DCC0B}"/>
              </a:ext>
            </a:extLst>
          </p:cNvPr>
          <p:cNvSpPr txBox="1"/>
          <p:nvPr/>
        </p:nvSpPr>
        <p:spPr>
          <a:xfrm>
            <a:off x="843186" y="2090229"/>
            <a:ext cx="5646391" cy="983283"/>
          </a:xfrm>
          <a:prstGeom prst="rect">
            <a:avLst/>
          </a:prstGeom>
          <a:noFill/>
        </p:spPr>
        <p:txBody>
          <a:bodyPr wrap="square">
            <a:spAutoFit/>
          </a:bodyPr>
          <a:lstStyle/>
          <a:p>
            <a:pPr marL="457200" indent="-457200" algn="just">
              <a:lnSpc>
                <a:spcPct val="107000"/>
              </a:lnSpc>
              <a:spcAft>
                <a:spcPts val="800"/>
              </a:spcAft>
              <a:buFont typeface="Wingdings" panose="05000000000000000000" pitchFamily="2" charset="2"/>
              <a:buChar char="q"/>
            </a:pPr>
            <a:r>
              <a:rPr lang="en-US" sz="2800">
                <a:latin typeface="Times New Roman" panose="02020603050405020304" pitchFamily="18" charset="0"/>
                <a:ea typeface="Asap"/>
                <a:cs typeface="Times New Roman" panose="02020603050405020304" pitchFamily="18" charset="0"/>
                <a:sym typeface="Asap"/>
              </a:rPr>
              <a:t>Quy </a:t>
            </a:r>
            <a:r>
              <a:rPr lang="en-US" sz="2800">
                <a:latin typeface="Times New Roman" panose="02020603050405020304" pitchFamily="18" charset="0"/>
                <a:cs typeface="Times New Roman" panose="02020603050405020304" pitchFamily="18" charset="0"/>
              </a:rPr>
              <a:t>trình Marketing và Quảng bá (Marketing and Promotion)</a:t>
            </a:r>
            <a:endParaRPr lang="en-US" sz="2800">
              <a:latin typeface="Times New Roman" panose="02020603050405020304" pitchFamily="18" charset="0"/>
              <a:cs typeface="Times New Roman" panose="02020603050405020304" pitchFamily="18" charset="0"/>
              <a:sym typeface="Asap"/>
            </a:endParaRPr>
          </a:p>
        </p:txBody>
      </p:sp>
      <p:sp>
        <p:nvSpPr>
          <p:cNvPr id="18" name="TextBox 17">
            <a:extLst>
              <a:ext uri="{FF2B5EF4-FFF2-40B4-BE49-F238E27FC236}">
                <a16:creationId xmlns:a16="http://schemas.microsoft.com/office/drawing/2014/main" id="{395D2EEB-EDE9-73E3-85E7-11EDD29CFC60}"/>
              </a:ext>
            </a:extLst>
          </p:cNvPr>
          <p:cNvSpPr txBox="1"/>
          <p:nvPr/>
        </p:nvSpPr>
        <p:spPr>
          <a:xfrm>
            <a:off x="345283" y="3194566"/>
            <a:ext cx="7103082" cy="954107"/>
          </a:xfrm>
          <a:prstGeom prst="rect">
            <a:avLst/>
          </a:prstGeom>
          <a:noFill/>
        </p:spPr>
        <p:txBody>
          <a:bodyPr wrap="square">
            <a:spAutoFit/>
          </a:bodyPr>
          <a:lstStyle/>
          <a:p>
            <a:pPr marL="457200" indent="-457200">
              <a:buFont typeface="Wingdings" panose="05000000000000000000" pitchFamily="2" charset="2"/>
              <a:buChar char="q"/>
            </a:pPr>
            <a:r>
              <a:rPr lang="en-US" sz="2800">
                <a:latin typeface="Times New Roman" panose="02020603050405020304" pitchFamily="18" charset="0"/>
                <a:cs typeface="Times New Roman" panose="02020603050405020304" pitchFamily="18" charset="0"/>
              </a:rPr>
              <a:t>Quy trình Phát triển Công nghệ (Technology Development)</a:t>
            </a:r>
          </a:p>
        </p:txBody>
      </p:sp>
      <p:sp>
        <p:nvSpPr>
          <p:cNvPr id="23" name="TextBox 22">
            <a:extLst>
              <a:ext uri="{FF2B5EF4-FFF2-40B4-BE49-F238E27FC236}">
                <a16:creationId xmlns:a16="http://schemas.microsoft.com/office/drawing/2014/main" id="{F8FFE7D1-F5FC-41D9-10EB-F68F54AC510E}"/>
              </a:ext>
            </a:extLst>
          </p:cNvPr>
          <p:cNvSpPr txBox="1"/>
          <p:nvPr/>
        </p:nvSpPr>
        <p:spPr>
          <a:xfrm>
            <a:off x="797422" y="4355444"/>
            <a:ext cx="6411540" cy="954107"/>
          </a:xfrm>
          <a:prstGeom prst="rect">
            <a:avLst/>
          </a:prstGeom>
          <a:noFill/>
        </p:spPr>
        <p:txBody>
          <a:bodyPr wrap="square">
            <a:spAutoFit/>
          </a:bodyPr>
          <a:lstStyle/>
          <a:p>
            <a:pPr marL="457200" indent="-457200">
              <a:buFont typeface="Wingdings" panose="05000000000000000000" pitchFamily="2" charset="2"/>
              <a:buChar char="q"/>
            </a:pPr>
            <a:r>
              <a:rPr lang="en-US" sz="2800">
                <a:latin typeface="Times New Roman" panose="02020603050405020304" pitchFamily="18" charset="0"/>
                <a:cs typeface="Times New Roman" panose="02020603050405020304" pitchFamily="18" charset="0"/>
              </a:rPr>
              <a:t>Quy trình Quản lý Hiệu quả Đối tác và Đảm bảo Chất lượng</a:t>
            </a:r>
          </a:p>
        </p:txBody>
      </p:sp>
      <p:pic>
        <p:nvPicPr>
          <p:cNvPr id="5126" name="Picture 6" descr="Mua sắm thời… “sale sập sàn” - Báo An Giang Online">
            <a:extLst>
              <a:ext uri="{FF2B5EF4-FFF2-40B4-BE49-F238E27FC236}">
                <a16:creationId xmlns:a16="http://schemas.microsoft.com/office/drawing/2014/main" id="{26E60C5A-E6A1-0924-46A5-7B0EDF1DF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410324">
            <a:off x="7680309" y="2487229"/>
            <a:ext cx="2178120" cy="217812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ưu trữ giao hàng - T Fruit">
            <a:extLst>
              <a:ext uri="{FF2B5EF4-FFF2-40B4-BE49-F238E27FC236}">
                <a16:creationId xmlns:a16="http://schemas.microsoft.com/office/drawing/2014/main" id="{D03A3D66-C5A5-A9A3-1B17-C79E76EBF5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36592">
            <a:off x="9849849" y="2625367"/>
            <a:ext cx="1901842" cy="190184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ÁCH XỬ LÝ HÀNG TỒN KHO BỊ ÂM TRÊN SỔ SÁCH">
            <a:extLst>
              <a:ext uri="{FF2B5EF4-FFF2-40B4-BE49-F238E27FC236}">
                <a16:creationId xmlns:a16="http://schemas.microsoft.com/office/drawing/2014/main" id="{FF8BAF78-474A-1397-A4F2-1B5B506050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4453">
            <a:off x="7876548" y="4636454"/>
            <a:ext cx="1740897" cy="161129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ịch vụ – Điện giải Nhật Bản">
            <a:extLst>
              <a:ext uri="{FF2B5EF4-FFF2-40B4-BE49-F238E27FC236}">
                <a16:creationId xmlns:a16="http://schemas.microsoft.com/office/drawing/2014/main" id="{9481D4F7-D258-8205-DB0D-D8DF7270EA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446156">
            <a:off x="9804345" y="4333500"/>
            <a:ext cx="1887870" cy="1785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8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B9FA8BF-657F-543B-6A4B-D7DBB3B0D684}"/>
              </a:ext>
            </a:extLst>
          </p:cNvPr>
          <p:cNvPicPr>
            <a:picLocks noChangeAspect="1"/>
          </p:cNvPicPr>
          <p:nvPr/>
        </p:nvPicPr>
        <p:blipFill>
          <a:blip r:embed="rId2"/>
          <a:stretch>
            <a:fillRect/>
          </a:stretch>
        </p:blipFill>
        <p:spPr>
          <a:xfrm>
            <a:off x="-94074" y="0"/>
            <a:ext cx="5922474" cy="6858000"/>
          </a:xfrm>
          <a:prstGeom prst="rect">
            <a:avLst/>
          </a:prstGeom>
        </p:spPr>
      </p:pic>
      <p:pic>
        <p:nvPicPr>
          <p:cNvPr id="16" name="Picture 15">
            <a:extLst>
              <a:ext uri="{FF2B5EF4-FFF2-40B4-BE49-F238E27FC236}">
                <a16:creationId xmlns:a16="http://schemas.microsoft.com/office/drawing/2014/main" id="{5C6D7099-B64E-0C0C-6A0A-C9BA14EC87BF}"/>
              </a:ext>
            </a:extLst>
          </p:cNvPr>
          <p:cNvPicPr>
            <a:picLocks noChangeAspect="1"/>
          </p:cNvPicPr>
          <p:nvPr/>
        </p:nvPicPr>
        <p:blipFill>
          <a:blip r:embed="rId3"/>
          <a:stretch>
            <a:fillRect/>
          </a:stretch>
        </p:blipFill>
        <p:spPr>
          <a:xfrm>
            <a:off x="4932820" y="3689900"/>
            <a:ext cx="6662280" cy="3168100"/>
          </a:xfrm>
          <a:prstGeom prst="rect">
            <a:avLst/>
          </a:prstGeom>
        </p:spPr>
      </p:pic>
      <p:pic>
        <p:nvPicPr>
          <p:cNvPr id="13330" name="Picture 18" descr="blank notebook striped paper texture variation collection set 12419961 PNG">
            <a:extLst>
              <a:ext uri="{FF2B5EF4-FFF2-40B4-BE49-F238E27FC236}">
                <a16:creationId xmlns:a16="http://schemas.microsoft.com/office/drawing/2014/main" id="{4952326F-EE63-CA85-8590-F8F6EE81B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08" y="1172058"/>
            <a:ext cx="7317508" cy="36841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60D5FA4-42B1-1910-2B1A-14BB656C2859}"/>
              </a:ext>
            </a:extLst>
          </p:cNvPr>
          <p:cNvPicPr>
            <a:picLocks noChangeAspect="1"/>
          </p:cNvPicPr>
          <p:nvPr/>
        </p:nvPicPr>
        <p:blipFill>
          <a:blip r:embed="rId3"/>
          <a:stretch>
            <a:fillRect/>
          </a:stretch>
        </p:blipFill>
        <p:spPr>
          <a:xfrm>
            <a:off x="6179727" y="636839"/>
            <a:ext cx="5415373" cy="3053061"/>
          </a:xfrm>
          <a:prstGeom prst="rect">
            <a:avLst/>
          </a:prstGeom>
        </p:spPr>
      </p:pic>
      <p:sp>
        <p:nvSpPr>
          <p:cNvPr id="5" name="TextBox 4">
            <a:extLst>
              <a:ext uri="{FF2B5EF4-FFF2-40B4-BE49-F238E27FC236}">
                <a16:creationId xmlns:a16="http://schemas.microsoft.com/office/drawing/2014/main" id="{EE64CECC-C334-5BC3-9282-0CF4B7AE199C}"/>
              </a:ext>
            </a:extLst>
          </p:cNvPr>
          <p:cNvSpPr txBox="1"/>
          <p:nvPr/>
        </p:nvSpPr>
        <p:spPr>
          <a:xfrm>
            <a:off x="638132" y="1964970"/>
            <a:ext cx="4101056" cy="792525"/>
          </a:xfrm>
          <a:prstGeom prst="rect">
            <a:avLst/>
          </a:prstGeom>
          <a:noFill/>
        </p:spPr>
        <p:txBody>
          <a:bodyPr wrap="square">
            <a:spAutoFit/>
          </a:bodyPr>
          <a:lstStyle/>
          <a:p>
            <a:pPr algn="ctr">
              <a:lnSpc>
                <a:spcPct val="107000"/>
              </a:lnSpc>
              <a:spcAft>
                <a:spcPts val="800"/>
              </a:spcAft>
            </a:pPr>
            <a:r>
              <a:rPr lang="en-US" sz="2200" b="1">
                <a:latin typeface="Times New Roman" panose="02020603050405020304" pitchFamily="18" charset="0"/>
                <a:ea typeface="Asap"/>
                <a:cs typeface="Times New Roman" panose="02020603050405020304" pitchFamily="18" charset="0"/>
                <a:sym typeface="Asap"/>
              </a:rPr>
              <a:t>Quy </a:t>
            </a:r>
            <a:r>
              <a:rPr lang="en-US" sz="2200" b="1">
                <a:latin typeface="Times New Roman" panose="02020603050405020304" pitchFamily="18" charset="0"/>
                <a:cs typeface="Times New Roman" panose="02020603050405020304" pitchFamily="18" charset="0"/>
              </a:rPr>
              <a:t>trình Marketing và Quảng bá (Marketing and Promotion)</a:t>
            </a:r>
            <a:endParaRPr lang="en-US" sz="2200" b="1">
              <a:latin typeface="Times New Roman" panose="02020603050405020304" pitchFamily="18" charset="0"/>
              <a:cs typeface="Times New Roman" panose="02020603050405020304" pitchFamily="18" charset="0"/>
              <a:sym typeface="Asap"/>
            </a:endParaRPr>
          </a:p>
        </p:txBody>
      </p:sp>
      <p:sp>
        <p:nvSpPr>
          <p:cNvPr id="7" name="TextBox 6">
            <a:extLst>
              <a:ext uri="{FF2B5EF4-FFF2-40B4-BE49-F238E27FC236}">
                <a16:creationId xmlns:a16="http://schemas.microsoft.com/office/drawing/2014/main" id="{F3236948-E4CE-3811-C8FE-13E74A125223}"/>
              </a:ext>
            </a:extLst>
          </p:cNvPr>
          <p:cNvSpPr txBox="1"/>
          <p:nvPr/>
        </p:nvSpPr>
        <p:spPr>
          <a:xfrm>
            <a:off x="6622499" y="886619"/>
            <a:ext cx="4343134" cy="769441"/>
          </a:xfrm>
          <a:prstGeom prst="rect">
            <a:avLst/>
          </a:prstGeom>
          <a:noFill/>
        </p:spPr>
        <p:txBody>
          <a:bodyPr wrap="square">
            <a:spAutoFit/>
          </a:bodyPr>
          <a:lstStyle/>
          <a:p>
            <a:pPr algn="ctr"/>
            <a:r>
              <a:rPr lang="en-US" sz="2200" b="1">
                <a:latin typeface="Times New Roman" panose="02020603050405020304" pitchFamily="18" charset="0"/>
                <a:cs typeface="Times New Roman" panose="02020603050405020304" pitchFamily="18" charset="0"/>
              </a:rPr>
              <a:t>Quy trình Phát triển Công nghệ (Technology Development)</a:t>
            </a:r>
          </a:p>
        </p:txBody>
      </p:sp>
      <p:sp>
        <p:nvSpPr>
          <p:cNvPr id="9" name="TextBox 8">
            <a:extLst>
              <a:ext uri="{FF2B5EF4-FFF2-40B4-BE49-F238E27FC236}">
                <a16:creationId xmlns:a16="http://schemas.microsoft.com/office/drawing/2014/main" id="{3833AA5D-C47E-EB68-3D41-8E3AA68BF2DC}"/>
              </a:ext>
            </a:extLst>
          </p:cNvPr>
          <p:cNvSpPr txBox="1"/>
          <p:nvPr/>
        </p:nvSpPr>
        <p:spPr>
          <a:xfrm>
            <a:off x="5569503" y="4086813"/>
            <a:ext cx="4880843" cy="769441"/>
          </a:xfrm>
          <a:prstGeom prst="rect">
            <a:avLst/>
          </a:prstGeom>
          <a:noFill/>
        </p:spPr>
        <p:txBody>
          <a:bodyPr wrap="square">
            <a:spAutoFit/>
          </a:bodyPr>
          <a:lstStyle/>
          <a:p>
            <a:pPr algn="ctr"/>
            <a:r>
              <a:rPr lang="en-US" sz="2200" b="1">
                <a:latin typeface="Times New Roman" panose="02020603050405020304" pitchFamily="18" charset="0"/>
                <a:cs typeface="Times New Roman" panose="02020603050405020304" pitchFamily="18" charset="0"/>
              </a:rPr>
              <a:t>Quy trình Quản lý Hiệu quả Đối tác và Đảm bảo Chất lượng</a:t>
            </a:r>
          </a:p>
        </p:txBody>
      </p:sp>
      <p:sp>
        <p:nvSpPr>
          <p:cNvPr id="10" name="TextBox 9">
            <a:extLst>
              <a:ext uri="{FF2B5EF4-FFF2-40B4-BE49-F238E27FC236}">
                <a16:creationId xmlns:a16="http://schemas.microsoft.com/office/drawing/2014/main" id="{172D0ADF-CCBD-C943-E820-10371BD9E220}"/>
              </a:ext>
            </a:extLst>
          </p:cNvPr>
          <p:cNvSpPr txBox="1"/>
          <p:nvPr/>
        </p:nvSpPr>
        <p:spPr>
          <a:xfrm>
            <a:off x="677360" y="760996"/>
            <a:ext cx="4892143" cy="530594"/>
          </a:xfrm>
          <a:prstGeom prst="rect">
            <a:avLst/>
          </a:prstGeom>
          <a:noFill/>
        </p:spPr>
        <p:txBody>
          <a:bodyPr wrap="square">
            <a:spAutoFit/>
          </a:bodyPr>
          <a:lstStyle/>
          <a:p>
            <a:pPr>
              <a:lnSpc>
                <a:spcPct val="107000"/>
              </a:lnSpc>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3. QUY TRÌNH </a:t>
            </a:r>
            <a:r>
              <a:rPr lang="en-US" sz="2800" b="1">
                <a:latin typeface="Times New Roman" panose="02020603050405020304" pitchFamily="18" charset="0"/>
                <a:ea typeface="Times New Roman" panose="02020603050405020304" pitchFamily="18" charset="0"/>
                <a:cs typeface="Times New Roman" panose="02020603050405020304" pitchFamily="18" charset="0"/>
              </a:rPr>
              <a:t>HỖ TRỢ</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5F3249D-AA0A-1A7D-4BF5-9B8CC3E0FD22}"/>
              </a:ext>
            </a:extLst>
          </p:cNvPr>
          <p:cNvSpPr txBox="1"/>
          <p:nvPr/>
        </p:nvSpPr>
        <p:spPr>
          <a:xfrm>
            <a:off x="863598" y="2864794"/>
            <a:ext cx="2934687" cy="1446550"/>
          </a:xfrm>
          <a:custGeom>
            <a:avLst/>
            <a:gdLst>
              <a:gd name="connsiteX0" fmla="*/ 0 w 2947387"/>
              <a:gd name="connsiteY0" fmla="*/ 0 h 1200329"/>
              <a:gd name="connsiteX1" fmla="*/ 2947387 w 2947387"/>
              <a:gd name="connsiteY1" fmla="*/ 0 h 1200329"/>
              <a:gd name="connsiteX2" fmla="*/ 2947387 w 2947387"/>
              <a:gd name="connsiteY2" fmla="*/ 1200329 h 1200329"/>
              <a:gd name="connsiteX3" fmla="*/ 0 w 2947387"/>
              <a:gd name="connsiteY3" fmla="*/ 1200329 h 1200329"/>
              <a:gd name="connsiteX4" fmla="*/ 0 w 2947387"/>
              <a:gd name="connsiteY4" fmla="*/ 0 h 1200329"/>
              <a:gd name="connsiteX0" fmla="*/ 0 w 2947387"/>
              <a:gd name="connsiteY0" fmla="*/ 165100 h 1365429"/>
              <a:gd name="connsiteX1" fmla="*/ 2883887 w 2947387"/>
              <a:gd name="connsiteY1" fmla="*/ 0 h 1365429"/>
              <a:gd name="connsiteX2" fmla="*/ 2947387 w 2947387"/>
              <a:gd name="connsiteY2" fmla="*/ 1365429 h 1365429"/>
              <a:gd name="connsiteX3" fmla="*/ 0 w 2947387"/>
              <a:gd name="connsiteY3" fmla="*/ 1365429 h 1365429"/>
              <a:gd name="connsiteX4" fmla="*/ 0 w 2947387"/>
              <a:gd name="connsiteY4" fmla="*/ 165100 h 1365429"/>
              <a:gd name="connsiteX0" fmla="*/ 0 w 2947387"/>
              <a:gd name="connsiteY0" fmla="*/ 165100 h 1428929"/>
              <a:gd name="connsiteX1" fmla="*/ 2883887 w 2947387"/>
              <a:gd name="connsiteY1" fmla="*/ 0 h 1428929"/>
              <a:gd name="connsiteX2" fmla="*/ 2947387 w 2947387"/>
              <a:gd name="connsiteY2" fmla="*/ 1365429 h 1428929"/>
              <a:gd name="connsiteX3" fmla="*/ 215900 w 2947387"/>
              <a:gd name="connsiteY3" fmla="*/ 1428929 h 1428929"/>
              <a:gd name="connsiteX4" fmla="*/ 0 w 2947387"/>
              <a:gd name="connsiteY4" fmla="*/ 165100 h 1428929"/>
              <a:gd name="connsiteX0" fmla="*/ 0 w 2972787"/>
              <a:gd name="connsiteY0" fmla="*/ 165100 h 1428929"/>
              <a:gd name="connsiteX1" fmla="*/ 2883887 w 2972787"/>
              <a:gd name="connsiteY1" fmla="*/ 0 h 1428929"/>
              <a:gd name="connsiteX2" fmla="*/ 2972787 w 2972787"/>
              <a:gd name="connsiteY2" fmla="*/ 1187629 h 1428929"/>
              <a:gd name="connsiteX3" fmla="*/ 215900 w 2972787"/>
              <a:gd name="connsiteY3" fmla="*/ 1428929 h 1428929"/>
              <a:gd name="connsiteX4" fmla="*/ 0 w 2972787"/>
              <a:gd name="connsiteY4" fmla="*/ 165100 h 1428929"/>
              <a:gd name="connsiteX0" fmla="*/ 0 w 2960087"/>
              <a:gd name="connsiteY0" fmla="*/ 368300 h 1428929"/>
              <a:gd name="connsiteX1" fmla="*/ 2871187 w 2960087"/>
              <a:gd name="connsiteY1" fmla="*/ 0 h 1428929"/>
              <a:gd name="connsiteX2" fmla="*/ 2960087 w 2960087"/>
              <a:gd name="connsiteY2" fmla="*/ 1187629 h 1428929"/>
              <a:gd name="connsiteX3" fmla="*/ 203200 w 2960087"/>
              <a:gd name="connsiteY3" fmla="*/ 1428929 h 1428929"/>
              <a:gd name="connsiteX4" fmla="*/ 0 w 2960087"/>
              <a:gd name="connsiteY4" fmla="*/ 368300 h 1428929"/>
              <a:gd name="connsiteX0" fmla="*/ 0 w 2934687"/>
              <a:gd name="connsiteY0" fmla="*/ 330200 h 1428929"/>
              <a:gd name="connsiteX1" fmla="*/ 2845787 w 2934687"/>
              <a:gd name="connsiteY1" fmla="*/ 0 h 1428929"/>
              <a:gd name="connsiteX2" fmla="*/ 2934687 w 2934687"/>
              <a:gd name="connsiteY2" fmla="*/ 1187629 h 1428929"/>
              <a:gd name="connsiteX3" fmla="*/ 177800 w 2934687"/>
              <a:gd name="connsiteY3" fmla="*/ 1428929 h 1428929"/>
              <a:gd name="connsiteX4" fmla="*/ 0 w 2934687"/>
              <a:gd name="connsiteY4" fmla="*/ 330200 h 142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687" h="1428929">
                <a:moveTo>
                  <a:pt x="0" y="330200"/>
                </a:moveTo>
                <a:lnTo>
                  <a:pt x="2845787" y="0"/>
                </a:lnTo>
                <a:lnTo>
                  <a:pt x="2934687" y="1187629"/>
                </a:lnTo>
                <a:lnTo>
                  <a:pt x="177800" y="1428929"/>
                </a:lnTo>
                <a:lnTo>
                  <a:pt x="0" y="330200"/>
                </a:lnTo>
                <a:close/>
              </a:path>
            </a:pathLst>
          </a:custGeom>
          <a:noFill/>
        </p:spPr>
        <p:txBody>
          <a:bodyPr wrap="square" rtlCol="0">
            <a:spAutoFit/>
          </a:bodyPr>
          <a:lstStyle/>
          <a:p>
            <a:r>
              <a:rPr lang="en-US" sz="2200">
                <a:latin typeface="Times New Roman" panose="02020603050405020304" pitchFamily="18" charset="0"/>
                <a:cs typeface="Times New Roman" panose="02020603050405020304" pitchFamily="18" charset="0"/>
              </a:rPr>
              <a:t>1. Sản phẩm (Product)</a:t>
            </a:r>
            <a:br>
              <a:rPr lang="en-US" sz="2200">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2. Giá cả (Price)</a:t>
            </a:r>
          </a:p>
          <a:p>
            <a:r>
              <a:rPr lang="en-US" sz="2200">
                <a:latin typeface="Times New Roman" panose="02020603050405020304" pitchFamily="18" charset="0"/>
                <a:cs typeface="Times New Roman" panose="02020603050405020304" pitchFamily="18" charset="0"/>
              </a:rPr>
              <a:t>3.  Địa điểm (Place)</a:t>
            </a:r>
            <a:br>
              <a:rPr lang="en-US" sz="2200">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4. Xúc tiến (Promotion)</a:t>
            </a:r>
          </a:p>
        </p:txBody>
      </p:sp>
      <p:sp>
        <p:nvSpPr>
          <p:cNvPr id="12" name="TextBox 11">
            <a:extLst>
              <a:ext uri="{FF2B5EF4-FFF2-40B4-BE49-F238E27FC236}">
                <a16:creationId xmlns:a16="http://schemas.microsoft.com/office/drawing/2014/main" id="{44745491-D78E-C466-8AC3-94B6EABB7F7D}"/>
              </a:ext>
            </a:extLst>
          </p:cNvPr>
          <p:cNvSpPr txBox="1"/>
          <p:nvPr/>
        </p:nvSpPr>
        <p:spPr>
          <a:xfrm>
            <a:off x="6387269" y="1688154"/>
            <a:ext cx="4941133" cy="1785104"/>
          </a:xfrm>
          <a:custGeom>
            <a:avLst/>
            <a:gdLst>
              <a:gd name="connsiteX0" fmla="*/ 0 w 2947387"/>
              <a:gd name="connsiteY0" fmla="*/ 0 h 1200329"/>
              <a:gd name="connsiteX1" fmla="*/ 2947387 w 2947387"/>
              <a:gd name="connsiteY1" fmla="*/ 0 h 1200329"/>
              <a:gd name="connsiteX2" fmla="*/ 2947387 w 2947387"/>
              <a:gd name="connsiteY2" fmla="*/ 1200329 h 1200329"/>
              <a:gd name="connsiteX3" fmla="*/ 0 w 2947387"/>
              <a:gd name="connsiteY3" fmla="*/ 1200329 h 1200329"/>
              <a:gd name="connsiteX4" fmla="*/ 0 w 2947387"/>
              <a:gd name="connsiteY4" fmla="*/ 0 h 1200329"/>
              <a:gd name="connsiteX0" fmla="*/ 0 w 2947387"/>
              <a:gd name="connsiteY0" fmla="*/ 165100 h 1365429"/>
              <a:gd name="connsiteX1" fmla="*/ 2883887 w 2947387"/>
              <a:gd name="connsiteY1" fmla="*/ 0 h 1365429"/>
              <a:gd name="connsiteX2" fmla="*/ 2947387 w 2947387"/>
              <a:gd name="connsiteY2" fmla="*/ 1365429 h 1365429"/>
              <a:gd name="connsiteX3" fmla="*/ 0 w 2947387"/>
              <a:gd name="connsiteY3" fmla="*/ 1365429 h 1365429"/>
              <a:gd name="connsiteX4" fmla="*/ 0 w 2947387"/>
              <a:gd name="connsiteY4" fmla="*/ 165100 h 1365429"/>
              <a:gd name="connsiteX0" fmla="*/ 0 w 2947387"/>
              <a:gd name="connsiteY0" fmla="*/ 165100 h 1428929"/>
              <a:gd name="connsiteX1" fmla="*/ 2883887 w 2947387"/>
              <a:gd name="connsiteY1" fmla="*/ 0 h 1428929"/>
              <a:gd name="connsiteX2" fmla="*/ 2947387 w 2947387"/>
              <a:gd name="connsiteY2" fmla="*/ 1365429 h 1428929"/>
              <a:gd name="connsiteX3" fmla="*/ 215900 w 2947387"/>
              <a:gd name="connsiteY3" fmla="*/ 1428929 h 1428929"/>
              <a:gd name="connsiteX4" fmla="*/ 0 w 2947387"/>
              <a:gd name="connsiteY4" fmla="*/ 165100 h 1428929"/>
              <a:gd name="connsiteX0" fmla="*/ 0 w 2972787"/>
              <a:gd name="connsiteY0" fmla="*/ 165100 h 1428929"/>
              <a:gd name="connsiteX1" fmla="*/ 2883887 w 2972787"/>
              <a:gd name="connsiteY1" fmla="*/ 0 h 1428929"/>
              <a:gd name="connsiteX2" fmla="*/ 2972787 w 2972787"/>
              <a:gd name="connsiteY2" fmla="*/ 1187629 h 1428929"/>
              <a:gd name="connsiteX3" fmla="*/ 215900 w 2972787"/>
              <a:gd name="connsiteY3" fmla="*/ 1428929 h 1428929"/>
              <a:gd name="connsiteX4" fmla="*/ 0 w 2972787"/>
              <a:gd name="connsiteY4" fmla="*/ 165100 h 1428929"/>
              <a:gd name="connsiteX0" fmla="*/ 0 w 2960087"/>
              <a:gd name="connsiteY0" fmla="*/ 368300 h 1428929"/>
              <a:gd name="connsiteX1" fmla="*/ 2871187 w 2960087"/>
              <a:gd name="connsiteY1" fmla="*/ 0 h 1428929"/>
              <a:gd name="connsiteX2" fmla="*/ 2960087 w 2960087"/>
              <a:gd name="connsiteY2" fmla="*/ 1187629 h 1428929"/>
              <a:gd name="connsiteX3" fmla="*/ 203200 w 2960087"/>
              <a:gd name="connsiteY3" fmla="*/ 1428929 h 1428929"/>
              <a:gd name="connsiteX4" fmla="*/ 0 w 2960087"/>
              <a:gd name="connsiteY4" fmla="*/ 368300 h 1428929"/>
              <a:gd name="connsiteX0" fmla="*/ 0 w 2934687"/>
              <a:gd name="connsiteY0" fmla="*/ 330200 h 1428929"/>
              <a:gd name="connsiteX1" fmla="*/ 2845787 w 2934687"/>
              <a:gd name="connsiteY1" fmla="*/ 0 h 1428929"/>
              <a:gd name="connsiteX2" fmla="*/ 2934687 w 2934687"/>
              <a:gd name="connsiteY2" fmla="*/ 1187629 h 1428929"/>
              <a:gd name="connsiteX3" fmla="*/ 177800 w 2934687"/>
              <a:gd name="connsiteY3" fmla="*/ 1428929 h 1428929"/>
              <a:gd name="connsiteX4" fmla="*/ 0 w 2934687"/>
              <a:gd name="connsiteY4" fmla="*/ 330200 h 142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687" h="1428929">
                <a:moveTo>
                  <a:pt x="0" y="330200"/>
                </a:moveTo>
                <a:lnTo>
                  <a:pt x="2845787" y="0"/>
                </a:lnTo>
                <a:lnTo>
                  <a:pt x="2934687" y="1187629"/>
                </a:lnTo>
                <a:lnTo>
                  <a:pt x="177800" y="1428929"/>
                </a:lnTo>
                <a:lnTo>
                  <a:pt x="0" y="330200"/>
                </a:lnTo>
                <a:close/>
              </a:path>
            </a:pathLst>
          </a:custGeom>
          <a:noFill/>
        </p:spPr>
        <p:txBody>
          <a:bodyPr wrap="square" rtlCol="0">
            <a:spAutoFit/>
          </a:bodyPr>
          <a:lstStyle/>
          <a:p>
            <a:pPr algn="ctr"/>
            <a:r>
              <a:rPr lang="en-US" sz="2200">
                <a:latin typeface="Times New Roman" panose="02020603050405020304" pitchFamily="18" charset="0"/>
                <a:cs typeface="Times New Roman" panose="02020603050405020304" pitchFamily="18" charset="0"/>
              </a:rPr>
              <a:t>1. Nghiên cứu và định hướng công nghệ</a:t>
            </a:r>
            <a:br>
              <a:rPr lang="en-US" sz="2200">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2. Phát triển sản phẩm và dịch vụ mới</a:t>
            </a:r>
          </a:p>
          <a:p>
            <a:pPr algn="ctr"/>
            <a:r>
              <a:rPr lang="en-US" sz="2200">
                <a:latin typeface="Times New Roman" panose="02020603050405020304" pitchFamily="18" charset="0"/>
                <a:cs typeface="Times New Roman" panose="02020603050405020304" pitchFamily="18" charset="0"/>
              </a:rPr>
              <a:t>3. Thiết kế và kiểm tra</a:t>
            </a:r>
          </a:p>
          <a:p>
            <a:pPr algn="ctr"/>
            <a:r>
              <a:rPr lang="en-US" sz="2200">
                <a:latin typeface="Times New Roman" panose="02020603050405020304" pitchFamily="18" charset="0"/>
                <a:cs typeface="Times New Roman" panose="02020603050405020304" pitchFamily="18" charset="0"/>
              </a:rPr>
              <a:t>4. Triển khai và phát triển liên tục</a:t>
            </a:r>
          </a:p>
          <a:p>
            <a:pPr algn="ctr"/>
            <a:r>
              <a:rPr lang="en-US" sz="2200">
                <a:latin typeface="Times New Roman" panose="02020603050405020304" pitchFamily="18" charset="0"/>
                <a:cs typeface="Times New Roman" panose="02020603050405020304" pitchFamily="18" charset="0"/>
              </a:rPr>
              <a:t>5. Đảm bảo an toàn và bảo mật</a:t>
            </a:r>
          </a:p>
        </p:txBody>
      </p:sp>
      <p:sp>
        <p:nvSpPr>
          <p:cNvPr id="13" name="TextBox 12">
            <a:extLst>
              <a:ext uri="{FF2B5EF4-FFF2-40B4-BE49-F238E27FC236}">
                <a16:creationId xmlns:a16="http://schemas.microsoft.com/office/drawing/2014/main" id="{1D9053BD-5943-B362-5F86-8FA863B8CAA3}"/>
              </a:ext>
            </a:extLst>
          </p:cNvPr>
          <p:cNvSpPr txBox="1"/>
          <p:nvPr/>
        </p:nvSpPr>
        <p:spPr>
          <a:xfrm>
            <a:off x="5321299" y="4856254"/>
            <a:ext cx="5994401" cy="1785104"/>
          </a:xfrm>
          <a:custGeom>
            <a:avLst/>
            <a:gdLst>
              <a:gd name="connsiteX0" fmla="*/ 0 w 2947387"/>
              <a:gd name="connsiteY0" fmla="*/ 0 h 1200329"/>
              <a:gd name="connsiteX1" fmla="*/ 2947387 w 2947387"/>
              <a:gd name="connsiteY1" fmla="*/ 0 h 1200329"/>
              <a:gd name="connsiteX2" fmla="*/ 2947387 w 2947387"/>
              <a:gd name="connsiteY2" fmla="*/ 1200329 h 1200329"/>
              <a:gd name="connsiteX3" fmla="*/ 0 w 2947387"/>
              <a:gd name="connsiteY3" fmla="*/ 1200329 h 1200329"/>
              <a:gd name="connsiteX4" fmla="*/ 0 w 2947387"/>
              <a:gd name="connsiteY4" fmla="*/ 0 h 1200329"/>
              <a:gd name="connsiteX0" fmla="*/ 0 w 2947387"/>
              <a:gd name="connsiteY0" fmla="*/ 165100 h 1365429"/>
              <a:gd name="connsiteX1" fmla="*/ 2883887 w 2947387"/>
              <a:gd name="connsiteY1" fmla="*/ 0 h 1365429"/>
              <a:gd name="connsiteX2" fmla="*/ 2947387 w 2947387"/>
              <a:gd name="connsiteY2" fmla="*/ 1365429 h 1365429"/>
              <a:gd name="connsiteX3" fmla="*/ 0 w 2947387"/>
              <a:gd name="connsiteY3" fmla="*/ 1365429 h 1365429"/>
              <a:gd name="connsiteX4" fmla="*/ 0 w 2947387"/>
              <a:gd name="connsiteY4" fmla="*/ 165100 h 1365429"/>
              <a:gd name="connsiteX0" fmla="*/ 0 w 2947387"/>
              <a:gd name="connsiteY0" fmla="*/ 165100 h 1428929"/>
              <a:gd name="connsiteX1" fmla="*/ 2883887 w 2947387"/>
              <a:gd name="connsiteY1" fmla="*/ 0 h 1428929"/>
              <a:gd name="connsiteX2" fmla="*/ 2947387 w 2947387"/>
              <a:gd name="connsiteY2" fmla="*/ 1365429 h 1428929"/>
              <a:gd name="connsiteX3" fmla="*/ 215900 w 2947387"/>
              <a:gd name="connsiteY3" fmla="*/ 1428929 h 1428929"/>
              <a:gd name="connsiteX4" fmla="*/ 0 w 2947387"/>
              <a:gd name="connsiteY4" fmla="*/ 165100 h 1428929"/>
              <a:gd name="connsiteX0" fmla="*/ 0 w 2972787"/>
              <a:gd name="connsiteY0" fmla="*/ 165100 h 1428929"/>
              <a:gd name="connsiteX1" fmla="*/ 2883887 w 2972787"/>
              <a:gd name="connsiteY1" fmla="*/ 0 h 1428929"/>
              <a:gd name="connsiteX2" fmla="*/ 2972787 w 2972787"/>
              <a:gd name="connsiteY2" fmla="*/ 1187629 h 1428929"/>
              <a:gd name="connsiteX3" fmla="*/ 215900 w 2972787"/>
              <a:gd name="connsiteY3" fmla="*/ 1428929 h 1428929"/>
              <a:gd name="connsiteX4" fmla="*/ 0 w 2972787"/>
              <a:gd name="connsiteY4" fmla="*/ 165100 h 1428929"/>
              <a:gd name="connsiteX0" fmla="*/ 0 w 2960087"/>
              <a:gd name="connsiteY0" fmla="*/ 368300 h 1428929"/>
              <a:gd name="connsiteX1" fmla="*/ 2871187 w 2960087"/>
              <a:gd name="connsiteY1" fmla="*/ 0 h 1428929"/>
              <a:gd name="connsiteX2" fmla="*/ 2960087 w 2960087"/>
              <a:gd name="connsiteY2" fmla="*/ 1187629 h 1428929"/>
              <a:gd name="connsiteX3" fmla="*/ 203200 w 2960087"/>
              <a:gd name="connsiteY3" fmla="*/ 1428929 h 1428929"/>
              <a:gd name="connsiteX4" fmla="*/ 0 w 2960087"/>
              <a:gd name="connsiteY4" fmla="*/ 368300 h 1428929"/>
              <a:gd name="connsiteX0" fmla="*/ 0 w 2934687"/>
              <a:gd name="connsiteY0" fmla="*/ 330200 h 1428929"/>
              <a:gd name="connsiteX1" fmla="*/ 2845787 w 2934687"/>
              <a:gd name="connsiteY1" fmla="*/ 0 h 1428929"/>
              <a:gd name="connsiteX2" fmla="*/ 2934687 w 2934687"/>
              <a:gd name="connsiteY2" fmla="*/ 1187629 h 1428929"/>
              <a:gd name="connsiteX3" fmla="*/ 177800 w 2934687"/>
              <a:gd name="connsiteY3" fmla="*/ 1428929 h 1428929"/>
              <a:gd name="connsiteX4" fmla="*/ 0 w 2934687"/>
              <a:gd name="connsiteY4" fmla="*/ 330200 h 142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687" h="1428929">
                <a:moveTo>
                  <a:pt x="0" y="330200"/>
                </a:moveTo>
                <a:lnTo>
                  <a:pt x="2845787" y="0"/>
                </a:lnTo>
                <a:lnTo>
                  <a:pt x="2934687" y="1187629"/>
                </a:lnTo>
                <a:lnTo>
                  <a:pt x="177800" y="1428929"/>
                </a:lnTo>
                <a:lnTo>
                  <a:pt x="0" y="330200"/>
                </a:lnTo>
                <a:close/>
              </a:path>
            </a:pathLst>
          </a:custGeom>
          <a:noFill/>
        </p:spPr>
        <p:txBody>
          <a:bodyPr wrap="square" rtlCol="0">
            <a:spAutoFit/>
          </a:bodyPr>
          <a:lstStyle/>
          <a:p>
            <a:pPr algn="ctr"/>
            <a:r>
              <a:rPr lang="en-US" sz="2200">
                <a:latin typeface="Times New Roman" panose="02020603050405020304" pitchFamily="18" charset="0"/>
                <a:cs typeface="Times New Roman" panose="02020603050405020304" pitchFamily="18" charset="0"/>
              </a:rPr>
              <a:t>1. Xây dựng quan hệ đối tác chiến lược</a:t>
            </a:r>
            <a:br>
              <a:rPr lang="en-US" sz="2200">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2. Tạo ra một nền tảng mở cho các nhà bán hàng</a:t>
            </a:r>
          </a:p>
          <a:p>
            <a:pPr algn="ctr"/>
            <a:r>
              <a:rPr lang="en-US" sz="2200">
                <a:latin typeface="Times New Roman" panose="02020603050405020304" pitchFamily="18" charset="0"/>
                <a:cs typeface="Times New Roman" panose="02020603050405020304" pitchFamily="18" charset="0"/>
              </a:rPr>
              <a:t>3. Quản lý hiểu quả đối tác và đảm bảo chất lượng.</a:t>
            </a:r>
          </a:p>
          <a:p>
            <a:pPr algn="ctr"/>
            <a:r>
              <a:rPr lang="en-US" sz="2200">
                <a:latin typeface="Times New Roman" panose="02020603050405020304" pitchFamily="18" charset="0"/>
                <a:cs typeface="Times New Roman" panose="02020603050405020304" pitchFamily="18" charset="0"/>
              </a:rPr>
              <a:t>4.Tối ưu hóa quy trình hợp tác và chia sẻ lợi ích</a:t>
            </a:r>
          </a:p>
          <a:p>
            <a:pPr algn="ctr"/>
            <a:r>
              <a:rPr lang="en-US" sz="2200">
                <a:latin typeface="Times New Roman" panose="02020603050405020304" pitchFamily="18" charset="0"/>
                <a:cs typeface="Times New Roman" panose="02020603050405020304" pitchFamily="18" charset="0"/>
              </a:rPr>
              <a:t>5. Quản lý rủi ro và giải quyết xung đột</a:t>
            </a:r>
          </a:p>
        </p:txBody>
      </p:sp>
    </p:spTree>
    <p:extLst>
      <p:ext uri="{BB962C8B-B14F-4D97-AF65-F5344CB8AC3E}">
        <p14:creationId xmlns:p14="http://schemas.microsoft.com/office/powerpoint/2010/main" val="118190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FF9D3-BBD5-9CD4-8ED5-5895C2AABE17}"/>
            </a:ext>
          </a:extLst>
        </p:cNvPr>
        <p:cNvGrpSpPr/>
        <p:nvPr/>
      </p:nvGrpSpPr>
      <p:grpSpPr>
        <a:xfrm>
          <a:off x="0" y="0"/>
          <a:ext cx="0" cy="0"/>
          <a:chOff x="0" y="0"/>
          <a:chExt cx="0" cy="0"/>
        </a:xfrm>
      </p:grpSpPr>
      <p:pic>
        <p:nvPicPr>
          <p:cNvPr id="1028" name="Picture 4" descr="Top 50 Background Powerpoint công nghệ đẹp nhất cho bài thuyết trình | ADV  Solutions">
            <a:extLst>
              <a:ext uri="{FF2B5EF4-FFF2-40B4-BE49-F238E27FC236}">
                <a16:creationId xmlns:a16="http://schemas.microsoft.com/office/drawing/2014/main" id="{6C7EE691-C300-394F-FB60-6AA39A6FC7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274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12EBC5-ABA7-8D5D-2ECD-F57A2D833578}"/>
              </a:ext>
            </a:extLst>
          </p:cNvPr>
          <p:cNvSpPr txBox="1"/>
          <p:nvPr/>
        </p:nvSpPr>
        <p:spPr>
          <a:xfrm>
            <a:off x="1562003" y="642031"/>
            <a:ext cx="7250051" cy="584775"/>
          </a:xfrm>
          <a:prstGeom prst="rect">
            <a:avLst/>
          </a:prstGeom>
          <a:noFill/>
        </p:spPr>
        <p:txBody>
          <a:bodyPr wrap="square">
            <a:spAutoFit/>
          </a:bodyPr>
          <a:lstStyle/>
          <a:p>
            <a:r>
              <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II. MÔ HÌNH HÓA QUY TRÌNH</a:t>
            </a:r>
            <a:endPar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Freeform 3">
            <a:extLst>
              <a:ext uri="{FF2B5EF4-FFF2-40B4-BE49-F238E27FC236}">
                <a16:creationId xmlns:a16="http://schemas.microsoft.com/office/drawing/2014/main" id="{F2F69CEA-182A-262E-8C9E-623B7A259D43}"/>
              </a:ext>
            </a:extLst>
          </p:cNvPr>
          <p:cNvSpPr/>
          <p:nvPr/>
        </p:nvSpPr>
        <p:spPr>
          <a:xfrm rot="21448797">
            <a:off x="7413284" y="1161678"/>
            <a:ext cx="4669318" cy="5078866"/>
          </a:xfrm>
          <a:custGeom>
            <a:avLst/>
            <a:gdLst/>
            <a:ahLst/>
            <a:cxnLst/>
            <a:rect l="l" t="t" r="r" b="b"/>
            <a:pathLst>
              <a:path w="7965808" h="10764605">
                <a:moveTo>
                  <a:pt x="0" y="0"/>
                </a:moveTo>
                <a:lnTo>
                  <a:pt x="7965808" y="0"/>
                </a:lnTo>
                <a:lnTo>
                  <a:pt x="7965808" y="10764605"/>
                </a:lnTo>
                <a:lnTo>
                  <a:pt x="0" y="10764605"/>
                </a:lnTo>
                <a:lnTo>
                  <a:pt x="0" y="0"/>
                </a:lnTo>
                <a:close/>
              </a:path>
            </a:pathLst>
          </a:custGeom>
          <a:blipFill>
            <a:blip r:embed="rId4"/>
            <a:stretch>
              <a:fillRect/>
            </a:stretch>
          </a:blipFill>
        </p:spPr>
        <p:txBody>
          <a:bodyPr/>
          <a:lstStyle/>
          <a:p>
            <a:endParaRPr lang="en-US"/>
          </a:p>
        </p:txBody>
      </p:sp>
      <p:sp>
        <p:nvSpPr>
          <p:cNvPr id="11" name="TextBox 10">
            <a:extLst>
              <a:ext uri="{FF2B5EF4-FFF2-40B4-BE49-F238E27FC236}">
                <a16:creationId xmlns:a16="http://schemas.microsoft.com/office/drawing/2014/main" id="{A4D1B091-3008-854F-9CCD-605A525352A6}"/>
              </a:ext>
            </a:extLst>
          </p:cNvPr>
          <p:cNvSpPr txBox="1"/>
          <p:nvPr/>
        </p:nvSpPr>
        <p:spPr>
          <a:xfrm>
            <a:off x="1481605" y="1654286"/>
            <a:ext cx="6282364" cy="1094210"/>
          </a:xfrm>
          <a:prstGeom prst="rect">
            <a:avLst/>
          </a:prstGeom>
          <a:noFill/>
        </p:spPr>
        <p:txBody>
          <a:bodyPr wrap="square">
            <a:spAutoFit/>
          </a:bodyPr>
          <a:lstStyle/>
          <a:p>
            <a:pPr>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1. Quy trình quản lý: </a:t>
            </a:r>
          </a:p>
          <a:p>
            <a:pPr marL="457200" indent="-457200">
              <a:spcAft>
                <a:spcPts val="800"/>
              </a:spcAft>
              <a:buFont typeface="Wingdings" panose="05000000000000000000" pitchFamily="2" charset="2"/>
              <a:buChar char="q"/>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Quản lý nhân sự</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362A7EF-90FC-C19C-6C44-8091478E60CB}"/>
              </a:ext>
            </a:extLst>
          </p:cNvPr>
          <p:cNvSpPr txBox="1"/>
          <p:nvPr/>
        </p:nvSpPr>
        <p:spPr>
          <a:xfrm>
            <a:off x="1562003" y="2911747"/>
            <a:ext cx="6282364" cy="1094210"/>
          </a:xfrm>
          <a:prstGeom prst="rect">
            <a:avLst/>
          </a:prstGeom>
          <a:noFill/>
        </p:spPr>
        <p:txBody>
          <a:bodyPr wrap="square">
            <a:spAutoFit/>
          </a:bodyPr>
          <a:lstStyle/>
          <a:p>
            <a:pPr>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2. Quy trình cốt lõi: </a:t>
            </a:r>
          </a:p>
          <a:p>
            <a:pPr marL="457200" indent="-457200">
              <a:spcAft>
                <a:spcPts val="800"/>
              </a:spcAft>
              <a:buFont typeface="Wingdings" panose="05000000000000000000" pitchFamily="2" charset="2"/>
              <a:buChar char="q"/>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Quy trình bán hàng</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B3B9E2-F0DC-7BE2-DA08-F7A2E2E91D86}"/>
              </a:ext>
            </a:extLst>
          </p:cNvPr>
          <p:cNvSpPr txBox="1"/>
          <p:nvPr/>
        </p:nvSpPr>
        <p:spPr>
          <a:xfrm>
            <a:off x="1562003" y="4109505"/>
            <a:ext cx="6282364" cy="1094210"/>
          </a:xfrm>
          <a:prstGeom prst="rect">
            <a:avLst/>
          </a:prstGeom>
          <a:noFill/>
        </p:spPr>
        <p:txBody>
          <a:bodyPr wrap="square">
            <a:spAutoFit/>
          </a:bodyPr>
          <a:lstStyle/>
          <a:p>
            <a:pPr>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3. Quy trình hỗ trợ: </a:t>
            </a:r>
          </a:p>
          <a:p>
            <a:pPr marL="457200" indent="-457200">
              <a:spcAft>
                <a:spcPts val="800"/>
              </a:spcAft>
              <a:buFont typeface="Wingdings" panose="05000000000000000000" pitchFamily="2" charset="2"/>
              <a:buChar char="q"/>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Quy trình hỗ trợ khách hàng</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A41E41A-1871-7262-CC65-C50B09A853E9}"/>
              </a:ext>
            </a:extLst>
          </p:cNvPr>
          <p:cNvSpPr txBox="1"/>
          <p:nvPr/>
        </p:nvSpPr>
        <p:spPr>
          <a:xfrm>
            <a:off x="1562003" y="5328157"/>
            <a:ext cx="6282364" cy="523220"/>
          </a:xfrm>
          <a:prstGeom prst="rect">
            <a:avLst/>
          </a:prstGeom>
          <a:noFill/>
        </p:spPr>
        <p:txBody>
          <a:bodyPr wrap="square">
            <a:spAutoFit/>
          </a:bodyPr>
          <a:lstStyle/>
          <a:p>
            <a:pPr>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4. Sơ đồ tổ chức</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6386" name="Picture 2" descr="30 giây để bán hàng hiệu quả">
            <a:extLst>
              <a:ext uri="{FF2B5EF4-FFF2-40B4-BE49-F238E27FC236}">
                <a16:creationId xmlns:a16="http://schemas.microsoft.com/office/drawing/2014/main" id="{D0B11704-0F9D-4B2E-4A69-26363AA9D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90557">
            <a:off x="7611904" y="4569027"/>
            <a:ext cx="2400300" cy="1632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R Là Gì? Nhiệm Vụ &amp; Vai Trò Của HR Trong Doanh Nghiệp">
            <a:extLst>
              <a:ext uri="{FF2B5EF4-FFF2-40B4-BE49-F238E27FC236}">
                <a16:creationId xmlns:a16="http://schemas.microsoft.com/office/drawing/2014/main" id="{ADB23580-BC04-B8D6-5B39-6480B293F1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91610">
            <a:off x="7556096" y="2429212"/>
            <a:ext cx="4383692" cy="219184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Cơ cấu tổ chức">
            <a:extLst>
              <a:ext uri="{FF2B5EF4-FFF2-40B4-BE49-F238E27FC236}">
                <a16:creationId xmlns:a16="http://schemas.microsoft.com/office/drawing/2014/main" id="{BF685A74-0E37-A657-CEE9-66977C3D0F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3050" y="5222505"/>
            <a:ext cx="2579833" cy="1542167"/>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Vietnamobile Customers Care">
            <a:extLst>
              <a:ext uri="{FF2B5EF4-FFF2-40B4-BE49-F238E27FC236}">
                <a16:creationId xmlns:a16="http://schemas.microsoft.com/office/drawing/2014/main" id="{D0806FF9-938B-086A-B261-8D26BC077B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239624">
            <a:off x="10324478" y="4348961"/>
            <a:ext cx="1380435" cy="164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896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446E4-D3F7-44C5-B4FF-AC5A87DD5914}"/>
            </a:ext>
          </a:extLst>
        </p:cNvPr>
        <p:cNvGrpSpPr/>
        <p:nvPr/>
      </p:nvGrpSpPr>
      <p:grpSpPr>
        <a:xfrm>
          <a:off x="0" y="0"/>
          <a:ext cx="0" cy="0"/>
          <a:chOff x="0" y="0"/>
          <a:chExt cx="0" cy="0"/>
        </a:xfrm>
      </p:grpSpPr>
      <p:pic>
        <p:nvPicPr>
          <p:cNvPr id="4" name="Picture 16" descr="Bộ sưu tập 999+ Background PowerPoint download Miễn phí và chất lượng cao">
            <a:extLst>
              <a:ext uri="{FF2B5EF4-FFF2-40B4-BE49-F238E27FC236}">
                <a16:creationId xmlns:a16="http://schemas.microsoft.com/office/drawing/2014/main" id="{50CC563D-9536-AC81-A6B4-3B0A02F1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B006591-3199-F8C0-5F93-6491ED59D251}"/>
              </a:ext>
            </a:extLst>
          </p:cNvPr>
          <p:cNvSpPr txBox="1"/>
          <p:nvPr/>
        </p:nvSpPr>
        <p:spPr>
          <a:xfrm>
            <a:off x="679756" y="436102"/>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1. Quy trình quản lý: Quản lý nhân sự</a:t>
            </a:r>
          </a:p>
        </p:txBody>
      </p:sp>
      <p:pic>
        <p:nvPicPr>
          <p:cNvPr id="2" name="Picture 1">
            <a:extLst>
              <a:ext uri="{FF2B5EF4-FFF2-40B4-BE49-F238E27FC236}">
                <a16:creationId xmlns:a16="http://schemas.microsoft.com/office/drawing/2014/main" id="{EFC6E579-1EC2-C559-8A49-88E8878E6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477" y="896997"/>
            <a:ext cx="11055045" cy="4546600"/>
          </a:xfrm>
          <a:prstGeom prst="rect">
            <a:avLst/>
          </a:prstGeom>
        </p:spPr>
      </p:pic>
      <p:pic>
        <p:nvPicPr>
          <p:cNvPr id="17420" name="Picture 12" descr="Kiến thức, kinh nghiệm QUẢN TRỊ NHÂN SỰ - PHẦN MỀM ISSI">
            <a:extLst>
              <a:ext uri="{FF2B5EF4-FFF2-40B4-BE49-F238E27FC236}">
                <a16:creationId xmlns:a16="http://schemas.microsoft.com/office/drawing/2014/main" id="{9AB82C92-8CEB-3662-A41C-717847E1E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756" y="5342701"/>
            <a:ext cx="3485844" cy="1414403"/>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Quy trình làm việc của phòng hành chính nhân sự mà ai làm nhân sự cũng phải  nắm rõ">
            <a:extLst>
              <a:ext uri="{FF2B5EF4-FFF2-40B4-BE49-F238E27FC236}">
                <a16:creationId xmlns:a16="http://schemas.microsoft.com/office/drawing/2014/main" id="{CB78CFA1-8238-C251-B4B9-25F3F17F7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8632" y="0"/>
            <a:ext cx="2295679"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67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B4048-E3CE-8C1B-7091-C59AB694DBCA}"/>
            </a:ext>
          </a:extLst>
        </p:cNvPr>
        <p:cNvGrpSpPr/>
        <p:nvPr/>
      </p:nvGrpSpPr>
      <p:grpSpPr>
        <a:xfrm>
          <a:off x="0" y="0"/>
          <a:ext cx="0" cy="0"/>
          <a:chOff x="0" y="0"/>
          <a:chExt cx="0" cy="0"/>
        </a:xfrm>
      </p:grpSpPr>
      <p:pic>
        <p:nvPicPr>
          <p:cNvPr id="4" name="Picture 16" descr="Bộ sưu tập 999+ Background PowerPoint download Miễn phí và chất lượng cao">
            <a:extLst>
              <a:ext uri="{FF2B5EF4-FFF2-40B4-BE49-F238E27FC236}">
                <a16:creationId xmlns:a16="http://schemas.microsoft.com/office/drawing/2014/main" id="{FC560B2D-9690-C619-965B-D56AAE679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300DE78-FB01-5F8B-E4D5-6868C1E7788B}"/>
              </a:ext>
            </a:extLst>
          </p:cNvPr>
          <p:cNvSpPr txBox="1"/>
          <p:nvPr/>
        </p:nvSpPr>
        <p:spPr>
          <a:xfrm>
            <a:off x="679756" y="436102"/>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1. Quy trình quản lý: Quản lý nhân sự</a:t>
            </a:r>
          </a:p>
        </p:txBody>
      </p:sp>
      <p:pic>
        <p:nvPicPr>
          <p:cNvPr id="18436" name="Picture 4" descr="12 cách quản lý nhân sự hiệu quả giúp doanh nghiệp phát triển">
            <a:extLst>
              <a:ext uri="{FF2B5EF4-FFF2-40B4-BE49-F238E27FC236}">
                <a16:creationId xmlns:a16="http://schemas.microsoft.com/office/drawing/2014/main" id="{CA95B01D-673F-789E-73BE-5DB4FD392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468" y="896997"/>
            <a:ext cx="6890357" cy="3475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E737E8-EAC8-C8B5-44E3-F1AC92CFE968}"/>
              </a:ext>
            </a:extLst>
          </p:cNvPr>
          <p:cNvSpPr txBox="1"/>
          <p:nvPr/>
        </p:nvSpPr>
        <p:spPr>
          <a:xfrm>
            <a:off x="679756" y="896997"/>
            <a:ext cx="1663419" cy="430887"/>
          </a:xfrm>
          <a:custGeom>
            <a:avLst/>
            <a:gdLst>
              <a:gd name="connsiteX0" fmla="*/ 0 w 2947387"/>
              <a:gd name="connsiteY0" fmla="*/ 0 h 1200329"/>
              <a:gd name="connsiteX1" fmla="*/ 2947387 w 2947387"/>
              <a:gd name="connsiteY1" fmla="*/ 0 h 1200329"/>
              <a:gd name="connsiteX2" fmla="*/ 2947387 w 2947387"/>
              <a:gd name="connsiteY2" fmla="*/ 1200329 h 1200329"/>
              <a:gd name="connsiteX3" fmla="*/ 0 w 2947387"/>
              <a:gd name="connsiteY3" fmla="*/ 1200329 h 1200329"/>
              <a:gd name="connsiteX4" fmla="*/ 0 w 2947387"/>
              <a:gd name="connsiteY4" fmla="*/ 0 h 1200329"/>
              <a:gd name="connsiteX0" fmla="*/ 0 w 2947387"/>
              <a:gd name="connsiteY0" fmla="*/ 165100 h 1365429"/>
              <a:gd name="connsiteX1" fmla="*/ 2883887 w 2947387"/>
              <a:gd name="connsiteY1" fmla="*/ 0 h 1365429"/>
              <a:gd name="connsiteX2" fmla="*/ 2947387 w 2947387"/>
              <a:gd name="connsiteY2" fmla="*/ 1365429 h 1365429"/>
              <a:gd name="connsiteX3" fmla="*/ 0 w 2947387"/>
              <a:gd name="connsiteY3" fmla="*/ 1365429 h 1365429"/>
              <a:gd name="connsiteX4" fmla="*/ 0 w 2947387"/>
              <a:gd name="connsiteY4" fmla="*/ 165100 h 1365429"/>
              <a:gd name="connsiteX0" fmla="*/ 0 w 2947387"/>
              <a:gd name="connsiteY0" fmla="*/ 165100 h 1428929"/>
              <a:gd name="connsiteX1" fmla="*/ 2883887 w 2947387"/>
              <a:gd name="connsiteY1" fmla="*/ 0 h 1428929"/>
              <a:gd name="connsiteX2" fmla="*/ 2947387 w 2947387"/>
              <a:gd name="connsiteY2" fmla="*/ 1365429 h 1428929"/>
              <a:gd name="connsiteX3" fmla="*/ 215900 w 2947387"/>
              <a:gd name="connsiteY3" fmla="*/ 1428929 h 1428929"/>
              <a:gd name="connsiteX4" fmla="*/ 0 w 2947387"/>
              <a:gd name="connsiteY4" fmla="*/ 165100 h 1428929"/>
              <a:gd name="connsiteX0" fmla="*/ 0 w 2972787"/>
              <a:gd name="connsiteY0" fmla="*/ 165100 h 1428929"/>
              <a:gd name="connsiteX1" fmla="*/ 2883887 w 2972787"/>
              <a:gd name="connsiteY1" fmla="*/ 0 h 1428929"/>
              <a:gd name="connsiteX2" fmla="*/ 2972787 w 2972787"/>
              <a:gd name="connsiteY2" fmla="*/ 1187629 h 1428929"/>
              <a:gd name="connsiteX3" fmla="*/ 215900 w 2972787"/>
              <a:gd name="connsiteY3" fmla="*/ 1428929 h 1428929"/>
              <a:gd name="connsiteX4" fmla="*/ 0 w 2972787"/>
              <a:gd name="connsiteY4" fmla="*/ 165100 h 1428929"/>
              <a:gd name="connsiteX0" fmla="*/ 0 w 2960087"/>
              <a:gd name="connsiteY0" fmla="*/ 368300 h 1428929"/>
              <a:gd name="connsiteX1" fmla="*/ 2871187 w 2960087"/>
              <a:gd name="connsiteY1" fmla="*/ 0 h 1428929"/>
              <a:gd name="connsiteX2" fmla="*/ 2960087 w 2960087"/>
              <a:gd name="connsiteY2" fmla="*/ 1187629 h 1428929"/>
              <a:gd name="connsiteX3" fmla="*/ 203200 w 2960087"/>
              <a:gd name="connsiteY3" fmla="*/ 1428929 h 1428929"/>
              <a:gd name="connsiteX4" fmla="*/ 0 w 2960087"/>
              <a:gd name="connsiteY4" fmla="*/ 368300 h 1428929"/>
              <a:gd name="connsiteX0" fmla="*/ 0 w 2934687"/>
              <a:gd name="connsiteY0" fmla="*/ 330200 h 1428929"/>
              <a:gd name="connsiteX1" fmla="*/ 2845787 w 2934687"/>
              <a:gd name="connsiteY1" fmla="*/ 0 h 1428929"/>
              <a:gd name="connsiteX2" fmla="*/ 2934687 w 2934687"/>
              <a:gd name="connsiteY2" fmla="*/ 1187629 h 1428929"/>
              <a:gd name="connsiteX3" fmla="*/ 177800 w 2934687"/>
              <a:gd name="connsiteY3" fmla="*/ 1428929 h 1428929"/>
              <a:gd name="connsiteX4" fmla="*/ 0 w 2934687"/>
              <a:gd name="connsiteY4" fmla="*/ 330200 h 1428929"/>
              <a:gd name="connsiteX0" fmla="*/ 0 w 2922495"/>
              <a:gd name="connsiteY0" fmla="*/ 330200 h 1440327"/>
              <a:gd name="connsiteX1" fmla="*/ 2845787 w 2922495"/>
              <a:gd name="connsiteY1" fmla="*/ 0 h 1440327"/>
              <a:gd name="connsiteX2" fmla="*/ 2922495 w 2922495"/>
              <a:gd name="connsiteY2" fmla="*/ 1440327 h 1440327"/>
              <a:gd name="connsiteX3" fmla="*/ 177800 w 2922495"/>
              <a:gd name="connsiteY3" fmla="*/ 1428929 h 1440327"/>
              <a:gd name="connsiteX4" fmla="*/ 0 w 2922495"/>
              <a:gd name="connsiteY4" fmla="*/ 330200 h 1440327"/>
              <a:gd name="connsiteX0" fmla="*/ 0 w 2955513"/>
              <a:gd name="connsiteY0" fmla="*/ 1 h 1110128"/>
              <a:gd name="connsiteX1" fmla="*/ 2955513 w 2955513"/>
              <a:gd name="connsiteY1" fmla="*/ 69907 h 1110128"/>
              <a:gd name="connsiteX2" fmla="*/ 2922495 w 2955513"/>
              <a:gd name="connsiteY2" fmla="*/ 1110128 h 1110128"/>
              <a:gd name="connsiteX3" fmla="*/ 177800 w 2955513"/>
              <a:gd name="connsiteY3" fmla="*/ 1098730 h 1110128"/>
              <a:gd name="connsiteX4" fmla="*/ 0 w 2955513"/>
              <a:gd name="connsiteY4" fmla="*/ 1 h 1110128"/>
              <a:gd name="connsiteX0" fmla="*/ 29462 w 2777714"/>
              <a:gd name="connsiteY0" fmla="*/ 0 h 1110128"/>
              <a:gd name="connsiteX1" fmla="*/ 2777714 w 2777714"/>
              <a:gd name="connsiteY1" fmla="*/ 69907 h 1110128"/>
              <a:gd name="connsiteX2" fmla="*/ 2744696 w 2777714"/>
              <a:gd name="connsiteY2" fmla="*/ 1110128 h 1110128"/>
              <a:gd name="connsiteX3" fmla="*/ 1 w 2777714"/>
              <a:gd name="connsiteY3" fmla="*/ 1098730 h 1110128"/>
              <a:gd name="connsiteX4" fmla="*/ 29462 w 2777714"/>
              <a:gd name="connsiteY4" fmla="*/ 0 h 111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714" h="1110128">
                <a:moveTo>
                  <a:pt x="29462" y="0"/>
                </a:moveTo>
                <a:lnTo>
                  <a:pt x="2777714" y="69907"/>
                </a:lnTo>
                <a:lnTo>
                  <a:pt x="2744696" y="1110128"/>
                </a:lnTo>
                <a:lnTo>
                  <a:pt x="1" y="1098730"/>
                </a:lnTo>
                <a:lnTo>
                  <a:pt x="29462" y="0"/>
                </a:lnTo>
                <a:close/>
              </a:path>
            </a:pathLst>
          </a:custGeom>
          <a:noFill/>
        </p:spPr>
        <p:txBody>
          <a:bodyPr wrap="square" rtlCol="0">
            <a:spAutoFit/>
          </a:bodyPr>
          <a:lstStyle/>
          <a:p>
            <a:pPr marL="342900" indent="-342900">
              <a:buFont typeface="Wingdings" panose="05000000000000000000" pitchFamily="2" charset="2"/>
              <a:buChar char="Ø"/>
            </a:pPr>
            <a:r>
              <a:rPr lang="en-US" sz="2200" b="1">
                <a:latin typeface="Times New Roman" panose="02020603050405020304" pitchFamily="18" charset="0"/>
                <a:cs typeface="Times New Roman" panose="02020603050405020304" pitchFamily="18" charset="0"/>
              </a:rPr>
              <a:t>Công ty</a:t>
            </a:r>
          </a:p>
        </p:txBody>
      </p:sp>
      <p:sp>
        <p:nvSpPr>
          <p:cNvPr id="6" name="TextBox 5">
            <a:extLst>
              <a:ext uri="{FF2B5EF4-FFF2-40B4-BE49-F238E27FC236}">
                <a16:creationId xmlns:a16="http://schemas.microsoft.com/office/drawing/2014/main" id="{ACDB34BB-8C38-15A8-A4C1-A06863FF3A16}"/>
              </a:ext>
            </a:extLst>
          </p:cNvPr>
          <p:cNvSpPr txBox="1"/>
          <p:nvPr/>
        </p:nvSpPr>
        <p:spPr>
          <a:xfrm>
            <a:off x="679756" y="1327884"/>
            <a:ext cx="5190692" cy="3477875"/>
          </a:xfrm>
          <a:custGeom>
            <a:avLst/>
            <a:gdLst>
              <a:gd name="connsiteX0" fmla="*/ 0 w 2947387"/>
              <a:gd name="connsiteY0" fmla="*/ 0 h 1200329"/>
              <a:gd name="connsiteX1" fmla="*/ 2947387 w 2947387"/>
              <a:gd name="connsiteY1" fmla="*/ 0 h 1200329"/>
              <a:gd name="connsiteX2" fmla="*/ 2947387 w 2947387"/>
              <a:gd name="connsiteY2" fmla="*/ 1200329 h 1200329"/>
              <a:gd name="connsiteX3" fmla="*/ 0 w 2947387"/>
              <a:gd name="connsiteY3" fmla="*/ 1200329 h 1200329"/>
              <a:gd name="connsiteX4" fmla="*/ 0 w 2947387"/>
              <a:gd name="connsiteY4" fmla="*/ 0 h 1200329"/>
              <a:gd name="connsiteX0" fmla="*/ 0 w 2947387"/>
              <a:gd name="connsiteY0" fmla="*/ 165100 h 1365429"/>
              <a:gd name="connsiteX1" fmla="*/ 2883887 w 2947387"/>
              <a:gd name="connsiteY1" fmla="*/ 0 h 1365429"/>
              <a:gd name="connsiteX2" fmla="*/ 2947387 w 2947387"/>
              <a:gd name="connsiteY2" fmla="*/ 1365429 h 1365429"/>
              <a:gd name="connsiteX3" fmla="*/ 0 w 2947387"/>
              <a:gd name="connsiteY3" fmla="*/ 1365429 h 1365429"/>
              <a:gd name="connsiteX4" fmla="*/ 0 w 2947387"/>
              <a:gd name="connsiteY4" fmla="*/ 165100 h 1365429"/>
              <a:gd name="connsiteX0" fmla="*/ 0 w 2947387"/>
              <a:gd name="connsiteY0" fmla="*/ 165100 h 1428929"/>
              <a:gd name="connsiteX1" fmla="*/ 2883887 w 2947387"/>
              <a:gd name="connsiteY1" fmla="*/ 0 h 1428929"/>
              <a:gd name="connsiteX2" fmla="*/ 2947387 w 2947387"/>
              <a:gd name="connsiteY2" fmla="*/ 1365429 h 1428929"/>
              <a:gd name="connsiteX3" fmla="*/ 215900 w 2947387"/>
              <a:gd name="connsiteY3" fmla="*/ 1428929 h 1428929"/>
              <a:gd name="connsiteX4" fmla="*/ 0 w 2947387"/>
              <a:gd name="connsiteY4" fmla="*/ 165100 h 1428929"/>
              <a:gd name="connsiteX0" fmla="*/ 0 w 2972787"/>
              <a:gd name="connsiteY0" fmla="*/ 165100 h 1428929"/>
              <a:gd name="connsiteX1" fmla="*/ 2883887 w 2972787"/>
              <a:gd name="connsiteY1" fmla="*/ 0 h 1428929"/>
              <a:gd name="connsiteX2" fmla="*/ 2972787 w 2972787"/>
              <a:gd name="connsiteY2" fmla="*/ 1187629 h 1428929"/>
              <a:gd name="connsiteX3" fmla="*/ 215900 w 2972787"/>
              <a:gd name="connsiteY3" fmla="*/ 1428929 h 1428929"/>
              <a:gd name="connsiteX4" fmla="*/ 0 w 2972787"/>
              <a:gd name="connsiteY4" fmla="*/ 165100 h 1428929"/>
              <a:gd name="connsiteX0" fmla="*/ 0 w 2960087"/>
              <a:gd name="connsiteY0" fmla="*/ 368300 h 1428929"/>
              <a:gd name="connsiteX1" fmla="*/ 2871187 w 2960087"/>
              <a:gd name="connsiteY1" fmla="*/ 0 h 1428929"/>
              <a:gd name="connsiteX2" fmla="*/ 2960087 w 2960087"/>
              <a:gd name="connsiteY2" fmla="*/ 1187629 h 1428929"/>
              <a:gd name="connsiteX3" fmla="*/ 203200 w 2960087"/>
              <a:gd name="connsiteY3" fmla="*/ 1428929 h 1428929"/>
              <a:gd name="connsiteX4" fmla="*/ 0 w 2960087"/>
              <a:gd name="connsiteY4" fmla="*/ 368300 h 1428929"/>
              <a:gd name="connsiteX0" fmla="*/ 0 w 2934687"/>
              <a:gd name="connsiteY0" fmla="*/ 330200 h 1428929"/>
              <a:gd name="connsiteX1" fmla="*/ 2845787 w 2934687"/>
              <a:gd name="connsiteY1" fmla="*/ 0 h 1428929"/>
              <a:gd name="connsiteX2" fmla="*/ 2934687 w 2934687"/>
              <a:gd name="connsiteY2" fmla="*/ 1187629 h 1428929"/>
              <a:gd name="connsiteX3" fmla="*/ 177800 w 2934687"/>
              <a:gd name="connsiteY3" fmla="*/ 1428929 h 1428929"/>
              <a:gd name="connsiteX4" fmla="*/ 0 w 2934687"/>
              <a:gd name="connsiteY4" fmla="*/ 330200 h 142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687" h="1428929">
                <a:moveTo>
                  <a:pt x="0" y="330200"/>
                </a:moveTo>
                <a:lnTo>
                  <a:pt x="2845787" y="0"/>
                </a:lnTo>
                <a:lnTo>
                  <a:pt x="2934687" y="1187629"/>
                </a:lnTo>
                <a:lnTo>
                  <a:pt x="177800" y="1428929"/>
                </a:lnTo>
                <a:lnTo>
                  <a:pt x="0" y="330200"/>
                </a:lnTo>
                <a:close/>
              </a:path>
            </a:pathLst>
          </a:custGeom>
          <a:noFill/>
        </p:spPr>
        <p:txBody>
          <a:bodyPr wrap="square" rtlCol="0">
            <a:spAutoFit/>
          </a:bodyPr>
          <a:lstStyle/>
          <a:p>
            <a:pPr marL="347663" indent="-347663">
              <a:buFont typeface="+mj-lt"/>
              <a:buAutoNum type="arabicPeriod"/>
            </a:pPr>
            <a:r>
              <a:rPr lang="en-US" sz="2200">
                <a:latin typeface="Times New Roman" panose="02020603050405020304" pitchFamily="18" charset="0"/>
                <a:cs typeface="Times New Roman" panose="02020603050405020304" pitchFamily="18" charset="0"/>
              </a:rPr>
              <a:t>Nhận yêu cầu tuyển dụng từ các BP</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Đăng thông báo tuyển dụng</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Nhận hồ sơ ứng viên</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Sàng lọc hồ sơ</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Tổ chức phỏng vấn (1 hoặc nhiều vòng)</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Đánh giá kết quả</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Gửi offer (Nếu đạt)</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Tổ chức đào tạo</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Đánh giá sau đào tạo. Nếu không đạt </a:t>
            </a:r>
            <a:r>
              <a:rPr lang="en-US" sz="2200">
                <a:latin typeface="Times New Roman" panose="02020603050405020304" pitchFamily="18" charset="0"/>
                <a:cs typeface="Times New Roman" panose="02020603050405020304" pitchFamily="18" charset="0"/>
                <a:sym typeface="Wingdings" panose="05000000000000000000" pitchFamily="2" charset="2"/>
              </a:rPr>
              <a:t> đào tạo lại hoặc kết thúc.</a:t>
            </a:r>
            <a:endParaRPr lang="en-US" sz="22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280E342-5357-B34D-5333-61B2FC24A3BB}"/>
              </a:ext>
            </a:extLst>
          </p:cNvPr>
          <p:cNvSpPr txBox="1"/>
          <p:nvPr/>
        </p:nvSpPr>
        <p:spPr>
          <a:xfrm>
            <a:off x="679756" y="4756980"/>
            <a:ext cx="1663419" cy="430887"/>
          </a:xfrm>
          <a:custGeom>
            <a:avLst/>
            <a:gdLst>
              <a:gd name="connsiteX0" fmla="*/ 0 w 2947387"/>
              <a:gd name="connsiteY0" fmla="*/ 0 h 1200329"/>
              <a:gd name="connsiteX1" fmla="*/ 2947387 w 2947387"/>
              <a:gd name="connsiteY1" fmla="*/ 0 h 1200329"/>
              <a:gd name="connsiteX2" fmla="*/ 2947387 w 2947387"/>
              <a:gd name="connsiteY2" fmla="*/ 1200329 h 1200329"/>
              <a:gd name="connsiteX3" fmla="*/ 0 w 2947387"/>
              <a:gd name="connsiteY3" fmla="*/ 1200329 h 1200329"/>
              <a:gd name="connsiteX4" fmla="*/ 0 w 2947387"/>
              <a:gd name="connsiteY4" fmla="*/ 0 h 1200329"/>
              <a:gd name="connsiteX0" fmla="*/ 0 w 2947387"/>
              <a:gd name="connsiteY0" fmla="*/ 165100 h 1365429"/>
              <a:gd name="connsiteX1" fmla="*/ 2883887 w 2947387"/>
              <a:gd name="connsiteY1" fmla="*/ 0 h 1365429"/>
              <a:gd name="connsiteX2" fmla="*/ 2947387 w 2947387"/>
              <a:gd name="connsiteY2" fmla="*/ 1365429 h 1365429"/>
              <a:gd name="connsiteX3" fmla="*/ 0 w 2947387"/>
              <a:gd name="connsiteY3" fmla="*/ 1365429 h 1365429"/>
              <a:gd name="connsiteX4" fmla="*/ 0 w 2947387"/>
              <a:gd name="connsiteY4" fmla="*/ 165100 h 1365429"/>
              <a:gd name="connsiteX0" fmla="*/ 0 w 2947387"/>
              <a:gd name="connsiteY0" fmla="*/ 165100 h 1428929"/>
              <a:gd name="connsiteX1" fmla="*/ 2883887 w 2947387"/>
              <a:gd name="connsiteY1" fmla="*/ 0 h 1428929"/>
              <a:gd name="connsiteX2" fmla="*/ 2947387 w 2947387"/>
              <a:gd name="connsiteY2" fmla="*/ 1365429 h 1428929"/>
              <a:gd name="connsiteX3" fmla="*/ 215900 w 2947387"/>
              <a:gd name="connsiteY3" fmla="*/ 1428929 h 1428929"/>
              <a:gd name="connsiteX4" fmla="*/ 0 w 2947387"/>
              <a:gd name="connsiteY4" fmla="*/ 165100 h 1428929"/>
              <a:gd name="connsiteX0" fmla="*/ 0 w 2972787"/>
              <a:gd name="connsiteY0" fmla="*/ 165100 h 1428929"/>
              <a:gd name="connsiteX1" fmla="*/ 2883887 w 2972787"/>
              <a:gd name="connsiteY1" fmla="*/ 0 h 1428929"/>
              <a:gd name="connsiteX2" fmla="*/ 2972787 w 2972787"/>
              <a:gd name="connsiteY2" fmla="*/ 1187629 h 1428929"/>
              <a:gd name="connsiteX3" fmla="*/ 215900 w 2972787"/>
              <a:gd name="connsiteY3" fmla="*/ 1428929 h 1428929"/>
              <a:gd name="connsiteX4" fmla="*/ 0 w 2972787"/>
              <a:gd name="connsiteY4" fmla="*/ 165100 h 1428929"/>
              <a:gd name="connsiteX0" fmla="*/ 0 w 2960087"/>
              <a:gd name="connsiteY0" fmla="*/ 368300 h 1428929"/>
              <a:gd name="connsiteX1" fmla="*/ 2871187 w 2960087"/>
              <a:gd name="connsiteY1" fmla="*/ 0 h 1428929"/>
              <a:gd name="connsiteX2" fmla="*/ 2960087 w 2960087"/>
              <a:gd name="connsiteY2" fmla="*/ 1187629 h 1428929"/>
              <a:gd name="connsiteX3" fmla="*/ 203200 w 2960087"/>
              <a:gd name="connsiteY3" fmla="*/ 1428929 h 1428929"/>
              <a:gd name="connsiteX4" fmla="*/ 0 w 2960087"/>
              <a:gd name="connsiteY4" fmla="*/ 368300 h 1428929"/>
              <a:gd name="connsiteX0" fmla="*/ 0 w 2934687"/>
              <a:gd name="connsiteY0" fmla="*/ 330200 h 1428929"/>
              <a:gd name="connsiteX1" fmla="*/ 2845787 w 2934687"/>
              <a:gd name="connsiteY1" fmla="*/ 0 h 1428929"/>
              <a:gd name="connsiteX2" fmla="*/ 2934687 w 2934687"/>
              <a:gd name="connsiteY2" fmla="*/ 1187629 h 1428929"/>
              <a:gd name="connsiteX3" fmla="*/ 177800 w 2934687"/>
              <a:gd name="connsiteY3" fmla="*/ 1428929 h 1428929"/>
              <a:gd name="connsiteX4" fmla="*/ 0 w 2934687"/>
              <a:gd name="connsiteY4" fmla="*/ 330200 h 1428929"/>
              <a:gd name="connsiteX0" fmla="*/ 0 w 2922495"/>
              <a:gd name="connsiteY0" fmla="*/ 330200 h 1440327"/>
              <a:gd name="connsiteX1" fmla="*/ 2845787 w 2922495"/>
              <a:gd name="connsiteY1" fmla="*/ 0 h 1440327"/>
              <a:gd name="connsiteX2" fmla="*/ 2922495 w 2922495"/>
              <a:gd name="connsiteY2" fmla="*/ 1440327 h 1440327"/>
              <a:gd name="connsiteX3" fmla="*/ 177800 w 2922495"/>
              <a:gd name="connsiteY3" fmla="*/ 1428929 h 1440327"/>
              <a:gd name="connsiteX4" fmla="*/ 0 w 2922495"/>
              <a:gd name="connsiteY4" fmla="*/ 330200 h 1440327"/>
              <a:gd name="connsiteX0" fmla="*/ 0 w 2955513"/>
              <a:gd name="connsiteY0" fmla="*/ 1 h 1110128"/>
              <a:gd name="connsiteX1" fmla="*/ 2955513 w 2955513"/>
              <a:gd name="connsiteY1" fmla="*/ 69907 h 1110128"/>
              <a:gd name="connsiteX2" fmla="*/ 2922495 w 2955513"/>
              <a:gd name="connsiteY2" fmla="*/ 1110128 h 1110128"/>
              <a:gd name="connsiteX3" fmla="*/ 177800 w 2955513"/>
              <a:gd name="connsiteY3" fmla="*/ 1098730 h 1110128"/>
              <a:gd name="connsiteX4" fmla="*/ 0 w 2955513"/>
              <a:gd name="connsiteY4" fmla="*/ 1 h 1110128"/>
              <a:gd name="connsiteX0" fmla="*/ 29462 w 2777714"/>
              <a:gd name="connsiteY0" fmla="*/ 0 h 1110128"/>
              <a:gd name="connsiteX1" fmla="*/ 2777714 w 2777714"/>
              <a:gd name="connsiteY1" fmla="*/ 69907 h 1110128"/>
              <a:gd name="connsiteX2" fmla="*/ 2744696 w 2777714"/>
              <a:gd name="connsiteY2" fmla="*/ 1110128 h 1110128"/>
              <a:gd name="connsiteX3" fmla="*/ 1 w 2777714"/>
              <a:gd name="connsiteY3" fmla="*/ 1098730 h 1110128"/>
              <a:gd name="connsiteX4" fmla="*/ 29462 w 2777714"/>
              <a:gd name="connsiteY4" fmla="*/ 0 h 111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714" h="1110128">
                <a:moveTo>
                  <a:pt x="29462" y="0"/>
                </a:moveTo>
                <a:lnTo>
                  <a:pt x="2777714" y="69907"/>
                </a:lnTo>
                <a:lnTo>
                  <a:pt x="2744696" y="1110128"/>
                </a:lnTo>
                <a:lnTo>
                  <a:pt x="1" y="1098730"/>
                </a:lnTo>
                <a:lnTo>
                  <a:pt x="29462" y="0"/>
                </a:lnTo>
                <a:close/>
              </a:path>
            </a:pathLst>
          </a:custGeom>
          <a:noFill/>
        </p:spPr>
        <p:txBody>
          <a:bodyPr wrap="square" rtlCol="0">
            <a:spAutoFit/>
          </a:bodyPr>
          <a:lstStyle/>
          <a:p>
            <a:pPr marL="342900" indent="-342900">
              <a:buFont typeface="Wingdings" panose="05000000000000000000" pitchFamily="2" charset="2"/>
              <a:buChar char="Ø"/>
            </a:pPr>
            <a:r>
              <a:rPr lang="en-US" sz="2200" b="1">
                <a:latin typeface="Times New Roman" panose="02020603050405020304" pitchFamily="18" charset="0"/>
                <a:cs typeface="Times New Roman" panose="02020603050405020304" pitchFamily="18" charset="0"/>
              </a:rPr>
              <a:t>Ứng viên</a:t>
            </a:r>
          </a:p>
        </p:txBody>
      </p:sp>
      <p:sp>
        <p:nvSpPr>
          <p:cNvPr id="9" name="TextBox 8">
            <a:extLst>
              <a:ext uri="{FF2B5EF4-FFF2-40B4-BE49-F238E27FC236}">
                <a16:creationId xmlns:a16="http://schemas.microsoft.com/office/drawing/2014/main" id="{C17D1975-71AA-818B-66BE-B54182929B31}"/>
              </a:ext>
            </a:extLst>
          </p:cNvPr>
          <p:cNvSpPr txBox="1"/>
          <p:nvPr/>
        </p:nvSpPr>
        <p:spPr>
          <a:xfrm>
            <a:off x="679755" y="5139088"/>
            <a:ext cx="6158484" cy="1446550"/>
          </a:xfrm>
          <a:prstGeom prst="rect">
            <a:avLst/>
          </a:prstGeom>
          <a:noFill/>
        </p:spPr>
        <p:txBody>
          <a:bodyPr wrap="square">
            <a:spAutoFit/>
          </a:bodyPr>
          <a:lstStyle/>
          <a:p>
            <a:pPr marL="347663" indent="-347663">
              <a:buFont typeface="+mj-lt"/>
              <a:buAutoNum type="arabicPeriod"/>
            </a:pPr>
            <a:r>
              <a:rPr lang="en-US" sz="2200">
                <a:latin typeface="Times New Roman" panose="02020603050405020304" pitchFamily="18" charset="0"/>
                <a:cs typeface="Times New Roman" panose="02020603050405020304" pitchFamily="18" charset="0"/>
              </a:rPr>
              <a:t>Gửi CV ứng tuyển</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Tham gia phỏng vấn</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Nhận offer nếu đạt yêu cầu</a:t>
            </a:r>
          </a:p>
          <a:p>
            <a:pPr marL="347663" indent="-347663">
              <a:buFont typeface="+mj-lt"/>
              <a:buAutoNum type="arabicPeriod"/>
            </a:pPr>
            <a:r>
              <a:rPr lang="en-US" sz="2200">
                <a:latin typeface="Times New Roman" panose="02020603050405020304" pitchFamily="18" charset="0"/>
                <a:cs typeface="Times New Roman" panose="02020603050405020304" pitchFamily="18" charset="0"/>
              </a:rPr>
              <a:t>Tham gia đào tạo</a:t>
            </a:r>
          </a:p>
        </p:txBody>
      </p:sp>
    </p:spTree>
    <p:extLst>
      <p:ext uri="{BB962C8B-B14F-4D97-AF65-F5344CB8AC3E}">
        <p14:creationId xmlns:p14="http://schemas.microsoft.com/office/powerpoint/2010/main" val="2512082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06C2F-F07C-32F8-CB65-3F54AB4C7562}"/>
            </a:ext>
          </a:extLst>
        </p:cNvPr>
        <p:cNvGrpSpPr/>
        <p:nvPr/>
      </p:nvGrpSpPr>
      <p:grpSpPr>
        <a:xfrm>
          <a:off x="0" y="0"/>
          <a:ext cx="0" cy="0"/>
          <a:chOff x="0" y="0"/>
          <a:chExt cx="0" cy="0"/>
        </a:xfrm>
      </p:grpSpPr>
      <p:pic>
        <p:nvPicPr>
          <p:cNvPr id="4" name="Picture 16" descr="Bộ sưu tập 999+ Background PowerPoint download Miễn phí và chất lượng cao">
            <a:extLst>
              <a:ext uri="{FF2B5EF4-FFF2-40B4-BE49-F238E27FC236}">
                <a16:creationId xmlns:a16="http://schemas.microsoft.com/office/drawing/2014/main" id="{BE76C8B5-C8D0-FF7E-AF9C-DE1431A04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31195CE-0754-63C3-DA3C-34A0E9A9FB43}"/>
              </a:ext>
            </a:extLst>
          </p:cNvPr>
          <p:cNvSpPr txBox="1"/>
          <p:nvPr/>
        </p:nvSpPr>
        <p:spPr>
          <a:xfrm>
            <a:off x="679756" y="436102"/>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2. Quy trình cốt lõi: Quy trình bán hàng</a:t>
            </a:r>
          </a:p>
        </p:txBody>
      </p:sp>
      <p:pic>
        <p:nvPicPr>
          <p:cNvPr id="6" name="Picture 5">
            <a:extLst>
              <a:ext uri="{FF2B5EF4-FFF2-40B4-BE49-F238E27FC236}">
                <a16:creationId xmlns:a16="http://schemas.microsoft.com/office/drawing/2014/main" id="{D2578219-31CE-6159-6079-69D79EE4E4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756" y="1142999"/>
            <a:ext cx="10814252" cy="4199701"/>
          </a:xfrm>
          <a:prstGeom prst="rect">
            <a:avLst/>
          </a:prstGeom>
        </p:spPr>
      </p:pic>
      <p:pic>
        <p:nvPicPr>
          <p:cNvPr id="19462" name="Picture 6" descr="7 lợi ích khi mua hàng online – Mua hàng trực tuyến Comshopping.vn">
            <a:extLst>
              <a:ext uri="{FF2B5EF4-FFF2-40B4-BE49-F238E27FC236}">
                <a16:creationId xmlns:a16="http://schemas.microsoft.com/office/drawing/2014/main" id="{CAA8DD5C-2821-D8C8-5DFB-6600632D00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890" y="4451475"/>
            <a:ext cx="3376905" cy="2527051"/>
          </a:xfrm>
          <a:prstGeom prst="rect">
            <a:avLst/>
          </a:prstGeom>
          <a:noFill/>
          <a:extLst>
            <a:ext uri="{909E8E84-426E-40DD-AFC4-6F175D3DCCD1}">
              <a14:hiddenFill xmlns:a14="http://schemas.microsoft.com/office/drawing/2010/main">
                <a:solidFill>
                  <a:srgbClr val="FFFFFF"/>
                </a:solidFill>
              </a14:hiddenFill>
            </a:ext>
          </a:extLst>
        </p:spPr>
      </p:pic>
      <p:pic>
        <p:nvPicPr>
          <p:cNvPr id="19474" name="Picture 18" descr="Kết hợp giữa kinh doanh online và kinh doanh truyền thống mang lại hiệu quả  cao">
            <a:extLst>
              <a:ext uri="{FF2B5EF4-FFF2-40B4-BE49-F238E27FC236}">
                <a16:creationId xmlns:a16="http://schemas.microsoft.com/office/drawing/2014/main" id="{D8F12ED6-D4D0-CF39-271C-C6BAA676B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7344" y="0"/>
            <a:ext cx="2941019" cy="118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847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Mobile phone represent of front of shop store.Shopping Online on Website or  Mobile Application Concept Marketing and Digital marketing. 5204026 Vector  Art at Vecteezy">
            <a:extLst>
              <a:ext uri="{FF2B5EF4-FFF2-40B4-BE49-F238E27FC236}">
                <a16:creationId xmlns:a16="http://schemas.microsoft.com/office/drawing/2014/main" id="{1E0D5775-F2D6-65C9-CD34-716197F2E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6"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52561A-98E9-5A14-9164-DE57CD709172}"/>
              </a:ext>
            </a:extLst>
          </p:cNvPr>
          <p:cNvSpPr txBox="1"/>
          <p:nvPr/>
        </p:nvSpPr>
        <p:spPr>
          <a:xfrm>
            <a:off x="560884" y="206912"/>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2. Quy trình cốt lõi: Quy trình bán hàng</a:t>
            </a:r>
          </a:p>
        </p:txBody>
      </p:sp>
      <p:sp>
        <p:nvSpPr>
          <p:cNvPr id="10" name="TextBox 9">
            <a:extLst>
              <a:ext uri="{FF2B5EF4-FFF2-40B4-BE49-F238E27FC236}">
                <a16:creationId xmlns:a16="http://schemas.microsoft.com/office/drawing/2014/main" id="{309747C0-CE08-C233-9C6E-D8CD1DF1AFC4}"/>
              </a:ext>
            </a:extLst>
          </p:cNvPr>
          <p:cNvSpPr txBox="1"/>
          <p:nvPr/>
        </p:nvSpPr>
        <p:spPr>
          <a:xfrm>
            <a:off x="4938541" y="880923"/>
            <a:ext cx="6107535" cy="2123658"/>
          </a:xfrm>
          <a:prstGeom prst="rect">
            <a:avLst/>
          </a:prstGeom>
          <a:noFill/>
        </p:spPr>
        <p:txBody>
          <a:bodyPr wrap="square">
            <a:spAutoFit/>
          </a:bodyPr>
          <a:lstStyle/>
          <a:p>
            <a:pPr marL="347663" indent="-347663" algn="just">
              <a:buAutoNum type="arabicPeriod"/>
            </a:pPr>
            <a:r>
              <a:rPr lang="en-US" sz="2200">
                <a:latin typeface="Times New Roman" panose="02020603050405020304" pitchFamily="18" charset="0"/>
                <a:cs typeface="Times New Roman" panose="02020603050405020304" pitchFamily="18" charset="0"/>
              </a:rPr>
              <a:t>Đăng nhập</a:t>
            </a:r>
          </a:p>
          <a:p>
            <a:pPr marL="347663" indent="-347663" algn="just">
              <a:buAutoNum type="arabicPeriod"/>
            </a:pPr>
            <a:r>
              <a:rPr lang="en-US" sz="2200">
                <a:latin typeface="Times New Roman" panose="02020603050405020304" pitchFamily="18" charset="0"/>
                <a:cs typeface="Times New Roman" panose="02020603050405020304" pitchFamily="18" charset="0"/>
              </a:rPr>
              <a:t>Tìm kiếm &amp; chọn sản phẩm</a:t>
            </a:r>
          </a:p>
          <a:p>
            <a:pPr marL="347663" indent="-347663" algn="just">
              <a:buAutoNum type="arabicPeriod"/>
            </a:pPr>
            <a:r>
              <a:rPr lang="en-US" sz="2200">
                <a:latin typeface="Times New Roman" panose="02020603050405020304" pitchFamily="18" charset="0"/>
                <a:cs typeface="Times New Roman" panose="02020603050405020304" pitchFamily="18" charset="0"/>
              </a:rPr>
              <a:t>Thêm sp vào giỏ hàng hoặc trực tiếp thanh toán</a:t>
            </a:r>
          </a:p>
          <a:p>
            <a:pPr marL="347663" indent="-347663" algn="just">
              <a:buAutoNum type="arabicPeriod"/>
            </a:pPr>
            <a:r>
              <a:rPr lang="en-US" sz="2200">
                <a:latin typeface="Times New Roman" panose="02020603050405020304" pitchFamily="18" charset="0"/>
                <a:cs typeface="Times New Roman" panose="02020603050405020304" pitchFamily="18" charset="0"/>
              </a:rPr>
              <a:t>Thực hiện thanh toán</a:t>
            </a:r>
          </a:p>
          <a:p>
            <a:pPr marL="347663" indent="-347663" algn="just">
              <a:buAutoNum type="arabicPeriod"/>
            </a:pPr>
            <a:r>
              <a:rPr lang="en-US" sz="2200">
                <a:latin typeface="Times New Roman" panose="02020603050405020304" pitchFamily="18" charset="0"/>
                <a:cs typeface="Times New Roman" panose="02020603050405020304" pitchFamily="18" charset="0"/>
              </a:rPr>
              <a:t>Nhận mail xác nhận</a:t>
            </a:r>
          </a:p>
          <a:p>
            <a:pPr marL="347663" indent="-347663" algn="just">
              <a:buAutoNum type="arabicPeriod"/>
            </a:pPr>
            <a:r>
              <a:rPr lang="en-US" sz="2200">
                <a:latin typeface="Times New Roman" panose="02020603050405020304" pitchFamily="18" charset="0"/>
                <a:cs typeface="Times New Roman" panose="02020603050405020304" pitchFamily="18" charset="0"/>
              </a:rPr>
              <a:t>Theo dõi và nhận hàng</a:t>
            </a:r>
          </a:p>
        </p:txBody>
      </p:sp>
      <p:sp>
        <p:nvSpPr>
          <p:cNvPr id="16" name="TextBox 15">
            <a:extLst>
              <a:ext uri="{FF2B5EF4-FFF2-40B4-BE49-F238E27FC236}">
                <a16:creationId xmlns:a16="http://schemas.microsoft.com/office/drawing/2014/main" id="{9522F186-1473-BB7F-087F-7DB952C654A0}"/>
              </a:ext>
            </a:extLst>
          </p:cNvPr>
          <p:cNvSpPr txBox="1"/>
          <p:nvPr/>
        </p:nvSpPr>
        <p:spPr>
          <a:xfrm>
            <a:off x="7284947" y="5141861"/>
            <a:ext cx="4851760" cy="1107996"/>
          </a:xfrm>
          <a:prstGeom prst="rect">
            <a:avLst/>
          </a:prstGeom>
          <a:noFill/>
        </p:spPr>
        <p:txBody>
          <a:bodyPr wrap="square">
            <a:spAutoFit/>
          </a:bodyPr>
          <a:lstStyle/>
          <a:p>
            <a:pPr marL="347663" indent="-347663" algn="just">
              <a:buAutoNum type="arabicPeriod"/>
            </a:pPr>
            <a:r>
              <a:rPr lang="en-US" sz="2200">
                <a:latin typeface="Times New Roman" panose="02020603050405020304" pitchFamily="18" charset="0"/>
                <a:cs typeface="Times New Roman" panose="02020603050405020304" pitchFamily="18" charset="0"/>
              </a:rPr>
              <a:t>Nhận thông tin đơn hàng từ hệ thống.</a:t>
            </a:r>
          </a:p>
          <a:p>
            <a:pPr marL="347663" indent="-347663" algn="just">
              <a:buAutoNum type="arabicPeriod"/>
            </a:pPr>
            <a:r>
              <a:rPr lang="en-US" sz="2200">
                <a:latin typeface="Times New Roman" panose="02020603050405020304" pitchFamily="18" charset="0"/>
                <a:cs typeface="Times New Roman" panose="02020603050405020304" pitchFamily="18" charset="0"/>
              </a:rPr>
              <a:t>Đóng gói và vận chuyển đơn hàng đến địa chỉ của KH</a:t>
            </a:r>
          </a:p>
        </p:txBody>
      </p:sp>
      <p:sp>
        <p:nvSpPr>
          <p:cNvPr id="17" name="TextBox 16">
            <a:extLst>
              <a:ext uri="{FF2B5EF4-FFF2-40B4-BE49-F238E27FC236}">
                <a16:creationId xmlns:a16="http://schemas.microsoft.com/office/drawing/2014/main" id="{A2116236-CA1C-657A-9FE6-48D7199A59F0}"/>
              </a:ext>
            </a:extLst>
          </p:cNvPr>
          <p:cNvSpPr txBox="1"/>
          <p:nvPr/>
        </p:nvSpPr>
        <p:spPr>
          <a:xfrm>
            <a:off x="5743451" y="3245276"/>
            <a:ext cx="6437013" cy="1446550"/>
          </a:xfrm>
          <a:prstGeom prst="rect">
            <a:avLst/>
          </a:prstGeom>
          <a:noFill/>
        </p:spPr>
        <p:txBody>
          <a:bodyPr wrap="square">
            <a:spAutoFit/>
          </a:bodyPr>
          <a:lstStyle/>
          <a:p>
            <a:pPr marL="347663" indent="-347663" algn="just">
              <a:buAutoNum type="arabicPeriod"/>
            </a:pPr>
            <a:r>
              <a:rPr lang="en-US" sz="2200">
                <a:latin typeface="Times New Roman" panose="02020603050405020304" pitchFamily="18" charset="0"/>
                <a:cs typeface="Times New Roman" panose="02020603050405020304" pitchFamily="18" charset="0"/>
              </a:rPr>
              <a:t>Ghi nhận thông tin đăng nhập và truy xuất sản phẩm</a:t>
            </a:r>
          </a:p>
          <a:p>
            <a:pPr marL="347663" indent="-347663" algn="just">
              <a:buAutoNum type="arabicPeriod"/>
            </a:pPr>
            <a:r>
              <a:rPr lang="en-US" sz="2200">
                <a:latin typeface="Times New Roman" panose="02020603050405020304" pitchFamily="18" charset="0"/>
                <a:cs typeface="Times New Roman" panose="02020603050405020304" pitchFamily="18" charset="0"/>
              </a:rPr>
              <a:t>Xử lý giỏ hàng và thông tin thanh toán.</a:t>
            </a:r>
          </a:p>
          <a:p>
            <a:pPr marL="347663" indent="-347663" algn="just">
              <a:buAutoNum type="arabicPeriod"/>
            </a:pPr>
            <a:r>
              <a:rPr lang="en-US" sz="2200">
                <a:latin typeface="Times New Roman" panose="02020603050405020304" pitchFamily="18" charset="0"/>
                <a:cs typeface="Times New Roman" panose="02020603050405020304" pitchFamily="18" charset="0"/>
              </a:rPr>
              <a:t>Kiểm tra xác thực thanh toán</a:t>
            </a:r>
          </a:p>
          <a:p>
            <a:pPr marL="347663" indent="-347663" algn="just">
              <a:buAutoNum type="arabicPeriod"/>
            </a:pPr>
            <a:r>
              <a:rPr lang="en-US" sz="2200">
                <a:latin typeface="Times New Roman" panose="02020603050405020304" pitchFamily="18" charset="0"/>
                <a:cs typeface="Times New Roman" panose="02020603050405020304" pitchFamily="18" charset="0"/>
              </a:rPr>
              <a:t>Gửi mail xác nhận đơn hàng thành công</a:t>
            </a:r>
          </a:p>
        </p:txBody>
      </p:sp>
      <p:pic>
        <p:nvPicPr>
          <p:cNvPr id="18" name="Picture 6" descr="7 lợi ích khi mua hàng online – Mua hàng trực tuyến Comshopping.vn">
            <a:extLst>
              <a:ext uri="{FF2B5EF4-FFF2-40B4-BE49-F238E27FC236}">
                <a16:creationId xmlns:a16="http://schemas.microsoft.com/office/drawing/2014/main" id="{369C651D-06A8-1258-D608-D0AA253B1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4" y="4746406"/>
            <a:ext cx="2407173" cy="180136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6BE5F603-6241-CE91-5B56-57FEECE4DF34}"/>
              </a:ext>
            </a:extLst>
          </p:cNvPr>
          <p:cNvSpPr/>
          <p:nvPr/>
        </p:nvSpPr>
        <p:spPr>
          <a:xfrm>
            <a:off x="5029200" y="640228"/>
            <a:ext cx="5782108" cy="3432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5732141-B0CC-D937-8610-58F97EF4B09D}"/>
              </a:ext>
            </a:extLst>
          </p:cNvPr>
          <p:cNvSpPr txBox="1"/>
          <p:nvPr/>
        </p:nvSpPr>
        <p:spPr>
          <a:xfrm>
            <a:off x="5687568" y="590598"/>
            <a:ext cx="4345792" cy="430887"/>
          </a:xfrm>
          <a:prstGeom prst="rect">
            <a:avLst/>
          </a:prstGeom>
          <a:noFill/>
          <a:ln>
            <a:noFill/>
          </a:ln>
        </p:spPr>
        <p:txBody>
          <a:bodyPr wrap="square">
            <a:spAutoFit/>
          </a:bodyPr>
          <a:lstStyle/>
          <a:p>
            <a:pPr algn="ctr"/>
            <a:r>
              <a:rPr lang="en-US" sz="2200" b="1">
                <a:latin typeface="Times New Roman" panose="02020603050405020304" pitchFamily="18" charset="0"/>
                <a:cs typeface="Times New Roman" panose="02020603050405020304" pitchFamily="18" charset="0"/>
              </a:rPr>
              <a:t>Khách hàng</a:t>
            </a:r>
          </a:p>
        </p:txBody>
      </p:sp>
      <p:sp>
        <p:nvSpPr>
          <p:cNvPr id="24" name="Rectangle: Rounded Corners 23">
            <a:extLst>
              <a:ext uri="{FF2B5EF4-FFF2-40B4-BE49-F238E27FC236}">
                <a16:creationId xmlns:a16="http://schemas.microsoft.com/office/drawing/2014/main" id="{E3E38F00-6C74-C653-E4EA-629FE6958068}"/>
              </a:ext>
            </a:extLst>
          </p:cNvPr>
          <p:cNvSpPr/>
          <p:nvPr/>
        </p:nvSpPr>
        <p:spPr>
          <a:xfrm>
            <a:off x="5743451" y="2953317"/>
            <a:ext cx="6437012" cy="3432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solidFill>
                <a:latin typeface="Times New Roman" panose="02020603050405020304" pitchFamily="18" charset="0"/>
                <a:cs typeface="Times New Roman" panose="02020603050405020304" pitchFamily="18" charset="0"/>
              </a:rPr>
              <a:t>Website</a:t>
            </a:r>
          </a:p>
        </p:txBody>
      </p:sp>
      <p:sp>
        <p:nvSpPr>
          <p:cNvPr id="25" name="Rectangle: Rounded Corners 24">
            <a:extLst>
              <a:ext uri="{FF2B5EF4-FFF2-40B4-BE49-F238E27FC236}">
                <a16:creationId xmlns:a16="http://schemas.microsoft.com/office/drawing/2014/main" id="{677F3492-51C8-7883-733C-866F7FF5EA10}"/>
              </a:ext>
            </a:extLst>
          </p:cNvPr>
          <p:cNvSpPr/>
          <p:nvPr/>
        </p:nvSpPr>
        <p:spPr>
          <a:xfrm>
            <a:off x="7406438" y="4812173"/>
            <a:ext cx="4608778" cy="3432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solidFill>
                <a:latin typeface="Times New Roman" panose="02020603050405020304" pitchFamily="18" charset="0"/>
                <a:cs typeface="Times New Roman" panose="02020603050405020304" pitchFamily="18" charset="0"/>
              </a:rPr>
              <a:t>Kho</a:t>
            </a:r>
          </a:p>
        </p:txBody>
      </p:sp>
    </p:spTree>
    <p:extLst>
      <p:ext uri="{BB962C8B-B14F-4D97-AF65-F5344CB8AC3E}">
        <p14:creationId xmlns:p14="http://schemas.microsoft.com/office/powerpoint/2010/main" val="2100599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Ảnh nền PowerPoint đẹp và ấn tượng nhất - Tin tức công nghệ - HoangHaMobile">
            <a:extLst>
              <a:ext uri="{FF2B5EF4-FFF2-40B4-BE49-F238E27FC236}">
                <a16:creationId xmlns:a16="http://schemas.microsoft.com/office/drawing/2014/main" id="{D7193ACC-CA5A-22F1-EB5F-A6FD7BC4A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óng Đèn Ánh Sáng Tròn - Miễn Phí vector hình ảnh trên Pixabay">
            <a:extLst>
              <a:ext uri="{FF2B5EF4-FFF2-40B4-BE49-F238E27FC236}">
                <a16:creationId xmlns:a16="http://schemas.microsoft.com/office/drawing/2014/main" id="{8C32C580-337E-287F-2A40-142A85456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947" y="394593"/>
            <a:ext cx="761720" cy="8848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3A4803-E178-FC50-1357-311035CF76FF}"/>
              </a:ext>
            </a:extLst>
          </p:cNvPr>
          <p:cNvSpPr txBox="1"/>
          <p:nvPr/>
        </p:nvSpPr>
        <p:spPr>
          <a:xfrm>
            <a:off x="1890309" y="2069213"/>
            <a:ext cx="7250051" cy="584775"/>
          </a:xfrm>
          <a:prstGeom prst="rect">
            <a:avLst/>
          </a:prstGeom>
          <a:noFill/>
        </p:spPr>
        <p:txBody>
          <a:bodyPr wrap="square">
            <a:spAutoFit/>
          </a:bodyPr>
          <a:lstStyle/>
          <a:p>
            <a:r>
              <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I. QUY TRÌNH DOANH NGHIỆP</a:t>
            </a:r>
            <a:endPar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2054" name="Picture 6" descr="Bộ môn Quản lí Môi trường - Sinh viên - Học viên">
            <a:extLst>
              <a:ext uri="{FF2B5EF4-FFF2-40B4-BE49-F238E27FC236}">
                <a16:creationId xmlns:a16="http://schemas.microsoft.com/office/drawing/2014/main" id="{B6A1D5B0-F9F1-A61C-76C7-BF6CDCB43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878" y="1831634"/>
            <a:ext cx="3816274" cy="381627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9400880-D390-EC68-990D-467212F8F7D3}"/>
              </a:ext>
            </a:extLst>
          </p:cNvPr>
          <p:cNvSpPr/>
          <p:nvPr/>
        </p:nvSpPr>
        <p:spPr>
          <a:xfrm>
            <a:off x="1629052" y="864258"/>
            <a:ext cx="9213100" cy="923330"/>
          </a:xfrm>
          <a:prstGeom prst="rect">
            <a:avLst/>
          </a:prstGeom>
          <a:noFill/>
        </p:spPr>
        <p:txBody>
          <a:bodyPr wrap="none" lIns="91440" tIns="45720" rIns="91440" bIns="45720">
            <a:spAutoFit/>
          </a:bodyPr>
          <a:lstStyle/>
          <a:p>
            <a:pPr algn="ctr"/>
            <a:r>
              <a:rPr lang="en-US" sz="5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CÁC THÀNH PHẦN CHÍNH </a:t>
            </a:r>
            <a:endParaRPr lang="en-US" sz="5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2" name="TextBox 11">
            <a:extLst>
              <a:ext uri="{FF2B5EF4-FFF2-40B4-BE49-F238E27FC236}">
                <a16:creationId xmlns:a16="http://schemas.microsoft.com/office/drawing/2014/main" id="{B02F22BB-953B-EAC2-465F-533EEC3EEA91}"/>
              </a:ext>
            </a:extLst>
          </p:cNvPr>
          <p:cNvSpPr txBox="1"/>
          <p:nvPr/>
        </p:nvSpPr>
        <p:spPr>
          <a:xfrm>
            <a:off x="1814111" y="3123444"/>
            <a:ext cx="7250051" cy="584775"/>
          </a:xfrm>
          <a:prstGeom prst="rect">
            <a:avLst/>
          </a:prstGeom>
          <a:noFill/>
        </p:spPr>
        <p:txBody>
          <a:bodyPr wrap="square">
            <a:spAutoFit/>
          </a:bodyPr>
          <a:lstStyle/>
          <a:p>
            <a:r>
              <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II. MÔ HÌNH HÓA QUY TRÌNH</a:t>
            </a:r>
            <a:endPar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TextBox 12">
            <a:extLst>
              <a:ext uri="{FF2B5EF4-FFF2-40B4-BE49-F238E27FC236}">
                <a16:creationId xmlns:a16="http://schemas.microsoft.com/office/drawing/2014/main" id="{1CBC4CA4-8757-3B0B-4B23-0E46054015C6}"/>
              </a:ext>
            </a:extLst>
          </p:cNvPr>
          <p:cNvSpPr txBox="1"/>
          <p:nvPr/>
        </p:nvSpPr>
        <p:spPr>
          <a:xfrm>
            <a:off x="1814110" y="4123687"/>
            <a:ext cx="7250051" cy="584775"/>
          </a:xfrm>
          <a:prstGeom prst="rect">
            <a:avLst/>
          </a:prstGeom>
          <a:noFill/>
        </p:spPr>
        <p:txBody>
          <a:bodyPr wrap="square">
            <a:spAutoFit/>
          </a:bodyPr>
          <a:lstStyle/>
          <a:p>
            <a:r>
              <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III. PHÂN TÍCH QUY TRÌNH</a:t>
            </a:r>
            <a:endPar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638515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EB59E-D1C9-1F01-2444-A6D60D997084}"/>
            </a:ext>
          </a:extLst>
        </p:cNvPr>
        <p:cNvGrpSpPr/>
        <p:nvPr/>
      </p:nvGrpSpPr>
      <p:grpSpPr>
        <a:xfrm>
          <a:off x="0" y="0"/>
          <a:ext cx="0" cy="0"/>
          <a:chOff x="0" y="0"/>
          <a:chExt cx="0" cy="0"/>
        </a:xfrm>
      </p:grpSpPr>
      <p:pic>
        <p:nvPicPr>
          <p:cNvPr id="21508" name="Picture 4" descr="100+ hình nền Powerpoint đẹp, chuyên nghiệp, dễ thương">
            <a:extLst>
              <a:ext uri="{FF2B5EF4-FFF2-40B4-BE49-F238E27FC236}">
                <a16:creationId xmlns:a16="http://schemas.microsoft.com/office/drawing/2014/main" id="{5408F176-1785-9693-B966-FE06C0E0D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77"/>
            <a:ext cx="12192000" cy="68654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565F05D-B241-9B6F-31A4-FB9D46FD41D8}"/>
              </a:ext>
            </a:extLst>
          </p:cNvPr>
          <p:cNvSpPr txBox="1"/>
          <p:nvPr/>
        </p:nvSpPr>
        <p:spPr>
          <a:xfrm>
            <a:off x="679756" y="436102"/>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3. Quy trình hỗ trợ: Quy trình hỗ trợ khách hàng</a:t>
            </a:r>
          </a:p>
        </p:txBody>
      </p:sp>
      <p:pic>
        <p:nvPicPr>
          <p:cNvPr id="8" name="Picture 7">
            <a:extLst>
              <a:ext uri="{FF2B5EF4-FFF2-40B4-BE49-F238E27FC236}">
                <a16:creationId xmlns:a16="http://schemas.microsoft.com/office/drawing/2014/main" id="{3F097E95-291D-3FB0-584A-3A443265F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993" y="1138618"/>
            <a:ext cx="10827882" cy="4199700"/>
          </a:xfrm>
          <a:prstGeom prst="rect">
            <a:avLst/>
          </a:prstGeom>
        </p:spPr>
      </p:pic>
      <p:pic>
        <p:nvPicPr>
          <p:cNvPr id="21510" name="Picture 6" descr="Chăm sóc khách hàng tự động với Chat bot AI">
            <a:extLst>
              <a:ext uri="{FF2B5EF4-FFF2-40B4-BE49-F238E27FC236}">
                <a16:creationId xmlns:a16="http://schemas.microsoft.com/office/drawing/2014/main" id="{6234F000-BB4D-815E-D674-FAFE46FB0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4950" y="0"/>
            <a:ext cx="2369057" cy="1138618"/>
          </a:xfrm>
          <a:prstGeom prst="rect">
            <a:avLst/>
          </a:prstGeom>
          <a:noFill/>
          <a:extLst>
            <a:ext uri="{909E8E84-426E-40DD-AFC4-6F175D3DCCD1}">
              <a14:hiddenFill xmlns:a14="http://schemas.microsoft.com/office/drawing/2010/main">
                <a:solidFill>
                  <a:srgbClr val="FFFFFF"/>
                </a:solidFill>
              </a14:hiddenFill>
            </a:ext>
          </a:extLst>
        </p:spPr>
      </p:pic>
      <p:pic>
        <p:nvPicPr>
          <p:cNvPr id="21540" name="Picture 36" descr="Team - Free business and finance icons">
            <a:extLst>
              <a:ext uri="{FF2B5EF4-FFF2-40B4-BE49-F238E27FC236}">
                <a16:creationId xmlns:a16="http://schemas.microsoft.com/office/drawing/2014/main" id="{97323BDF-CCD9-46D9-25A8-440DA7399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816" y="4225103"/>
            <a:ext cx="2709672" cy="270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608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Bí quyết nâng cao dịch vụ chăm sóc khách hàng chất lượng">
            <a:extLst>
              <a:ext uri="{FF2B5EF4-FFF2-40B4-BE49-F238E27FC236}">
                <a16:creationId xmlns:a16="http://schemas.microsoft.com/office/drawing/2014/main" id="{61BDEAF3-8D92-9EFB-E9D6-9D981132E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080392"/>
            <a:ext cx="6850583" cy="37776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5724D6-4D25-D1D3-972B-9015F046525A}"/>
              </a:ext>
            </a:extLst>
          </p:cNvPr>
          <p:cNvSpPr txBox="1"/>
          <p:nvPr/>
        </p:nvSpPr>
        <p:spPr>
          <a:xfrm>
            <a:off x="679756" y="436102"/>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3. Quy trình hỗ trợ: Quy trình hỗ trợ khách hàng</a:t>
            </a:r>
          </a:p>
        </p:txBody>
      </p:sp>
      <p:sp>
        <p:nvSpPr>
          <p:cNvPr id="5" name="Rectangle: Rounded Corners 4">
            <a:extLst>
              <a:ext uri="{FF2B5EF4-FFF2-40B4-BE49-F238E27FC236}">
                <a16:creationId xmlns:a16="http://schemas.microsoft.com/office/drawing/2014/main" id="{FA1FAF1A-209F-8D17-820D-B179A5667524}"/>
              </a:ext>
            </a:extLst>
          </p:cNvPr>
          <p:cNvSpPr/>
          <p:nvPr/>
        </p:nvSpPr>
        <p:spPr>
          <a:xfrm>
            <a:off x="679756" y="989981"/>
            <a:ext cx="2849828" cy="343224"/>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solidFill>
                <a:latin typeface="Times New Roman" panose="02020603050405020304" pitchFamily="18" charset="0"/>
                <a:cs typeface="Times New Roman" panose="02020603050405020304" pitchFamily="18" charset="0"/>
              </a:rPr>
              <a:t>Khách hàng</a:t>
            </a:r>
          </a:p>
        </p:txBody>
      </p:sp>
      <p:sp>
        <p:nvSpPr>
          <p:cNvPr id="6" name="TextBox 5">
            <a:extLst>
              <a:ext uri="{FF2B5EF4-FFF2-40B4-BE49-F238E27FC236}">
                <a16:creationId xmlns:a16="http://schemas.microsoft.com/office/drawing/2014/main" id="{5FD9063D-DE72-9E67-2AD5-37522FC09929}"/>
              </a:ext>
            </a:extLst>
          </p:cNvPr>
          <p:cNvSpPr txBox="1"/>
          <p:nvPr/>
        </p:nvSpPr>
        <p:spPr>
          <a:xfrm>
            <a:off x="564234" y="1343893"/>
            <a:ext cx="3065934" cy="1107996"/>
          </a:xfrm>
          <a:prstGeom prst="rect">
            <a:avLst/>
          </a:prstGeom>
          <a:noFill/>
        </p:spPr>
        <p:txBody>
          <a:bodyPr wrap="square">
            <a:spAutoFit/>
          </a:bodyPr>
          <a:lstStyle/>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Gửi yêu cầu hỗ trợ</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Nhận phản hồi</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Phản hồi lại (nếu cần)</a:t>
            </a:r>
          </a:p>
        </p:txBody>
      </p:sp>
      <p:sp>
        <p:nvSpPr>
          <p:cNvPr id="7" name="Rectangle: Rounded Corners 6">
            <a:extLst>
              <a:ext uri="{FF2B5EF4-FFF2-40B4-BE49-F238E27FC236}">
                <a16:creationId xmlns:a16="http://schemas.microsoft.com/office/drawing/2014/main" id="{4F394B44-7206-C5FE-2B86-9517F28F9FCC}"/>
              </a:ext>
            </a:extLst>
          </p:cNvPr>
          <p:cNvSpPr/>
          <p:nvPr/>
        </p:nvSpPr>
        <p:spPr>
          <a:xfrm>
            <a:off x="4288588" y="989981"/>
            <a:ext cx="6108140" cy="343224"/>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solidFill>
                <a:latin typeface="Times New Roman" panose="02020603050405020304" pitchFamily="18" charset="0"/>
                <a:cs typeface="Times New Roman" panose="02020603050405020304" pitchFamily="18" charset="0"/>
              </a:rPr>
              <a:t>Chăm sóc khách hàng</a:t>
            </a:r>
          </a:p>
        </p:txBody>
      </p:sp>
      <p:sp>
        <p:nvSpPr>
          <p:cNvPr id="8" name="TextBox 7">
            <a:extLst>
              <a:ext uri="{FF2B5EF4-FFF2-40B4-BE49-F238E27FC236}">
                <a16:creationId xmlns:a16="http://schemas.microsoft.com/office/drawing/2014/main" id="{6261A587-935B-5C08-E568-9A61F7429270}"/>
              </a:ext>
            </a:extLst>
          </p:cNvPr>
          <p:cNvSpPr txBox="1"/>
          <p:nvPr/>
        </p:nvSpPr>
        <p:spPr>
          <a:xfrm>
            <a:off x="4209642" y="1343893"/>
            <a:ext cx="6263641" cy="2123658"/>
          </a:xfrm>
          <a:prstGeom prst="rect">
            <a:avLst/>
          </a:prstGeom>
          <a:noFill/>
        </p:spPr>
        <p:txBody>
          <a:bodyPr wrap="square">
            <a:spAutoFit/>
          </a:bodyPr>
          <a:lstStyle/>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Tiếp nhận yêu cầu</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Dùng ChatBot để phân tích nội dung</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AI phản hồi (nếu đơn giản)</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Chuyển sang nhân viên CSKH (nếu phức tạp)</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Nhân viên kiểm tra thông tin, gọi lại cho khách hàng</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Ghi nhận lại phản hồi khách hàng</a:t>
            </a:r>
          </a:p>
        </p:txBody>
      </p:sp>
      <p:sp>
        <p:nvSpPr>
          <p:cNvPr id="9" name="Rectangle: Rounded Corners 8">
            <a:extLst>
              <a:ext uri="{FF2B5EF4-FFF2-40B4-BE49-F238E27FC236}">
                <a16:creationId xmlns:a16="http://schemas.microsoft.com/office/drawing/2014/main" id="{153B5CB5-F7BC-0FF5-4671-7AE38DD357BF}"/>
              </a:ext>
            </a:extLst>
          </p:cNvPr>
          <p:cNvSpPr/>
          <p:nvPr/>
        </p:nvSpPr>
        <p:spPr>
          <a:xfrm>
            <a:off x="6922060" y="3907427"/>
            <a:ext cx="4480508" cy="343224"/>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solidFill>
                <a:latin typeface="Times New Roman" panose="02020603050405020304" pitchFamily="18" charset="0"/>
                <a:cs typeface="Times New Roman" panose="02020603050405020304" pitchFamily="18" charset="0"/>
              </a:rPr>
              <a:t>Kho</a:t>
            </a:r>
          </a:p>
        </p:txBody>
      </p:sp>
      <p:sp>
        <p:nvSpPr>
          <p:cNvPr id="11" name="TextBox 10">
            <a:extLst>
              <a:ext uri="{FF2B5EF4-FFF2-40B4-BE49-F238E27FC236}">
                <a16:creationId xmlns:a16="http://schemas.microsoft.com/office/drawing/2014/main" id="{84B4119D-17B6-49C7-3C18-0CD3E0029B56}"/>
              </a:ext>
            </a:extLst>
          </p:cNvPr>
          <p:cNvSpPr txBox="1"/>
          <p:nvPr/>
        </p:nvSpPr>
        <p:spPr>
          <a:xfrm>
            <a:off x="6850582" y="4259807"/>
            <a:ext cx="4963466" cy="1446550"/>
          </a:xfrm>
          <a:prstGeom prst="rect">
            <a:avLst/>
          </a:prstGeom>
          <a:noFill/>
        </p:spPr>
        <p:txBody>
          <a:bodyPr wrap="square">
            <a:spAutoFit/>
          </a:bodyPr>
          <a:lstStyle/>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Nhận hàng hoàn từ khách</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Kiểm tra chất lượng sản phẩm</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Hoàn tiền hoặc gửi sản phẩm thay thế</a:t>
            </a:r>
          </a:p>
          <a:p>
            <a:pPr marL="173038" indent="-173038" algn="just">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Cập nhật lại trạng thái lên website</a:t>
            </a:r>
          </a:p>
        </p:txBody>
      </p:sp>
    </p:spTree>
    <p:extLst>
      <p:ext uri="{BB962C8B-B14F-4D97-AF65-F5344CB8AC3E}">
        <p14:creationId xmlns:p14="http://schemas.microsoft.com/office/powerpoint/2010/main" val="2841733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C599A-A422-0929-40E8-622A48E6413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E683455-6F6F-4A1F-04B1-5D97E2FE7C76}"/>
              </a:ext>
            </a:extLst>
          </p:cNvPr>
          <p:cNvPicPr>
            <a:picLocks noChangeAspect="1"/>
          </p:cNvPicPr>
          <p:nvPr/>
        </p:nvPicPr>
        <p:blipFill>
          <a:blip r:embed="rId3"/>
          <a:stretch>
            <a:fillRect/>
          </a:stretch>
        </p:blipFill>
        <p:spPr>
          <a:xfrm>
            <a:off x="1210108" y="1012815"/>
            <a:ext cx="10270942" cy="4009957"/>
          </a:xfrm>
          <a:prstGeom prst="rect">
            <a:avLst/>
          </a:prstGeom>
        </p:spPr>
      </p:pic>
      <p:sp>
        <p:nvSpPr>
          <p:cNvPr id="16" name="TextBox 15">
            <a:extLst>
              <a:ext uri="{FF2B5EF4-FFF2-40B4-BE49-F238E27FC236}">
                <a16:creationId xmlns:a16="http://schemas.microsoft.com/office/drawing/2014/main" id="{02BD3B62-32EB-D935-02FF-AF2374A9984C}"/>
              </a:ext>
            </a:extLst>
          </p:cNvPr>
          <p:cNvSpPr txBox="1"/>
          <p:nvPr/>
        </p:nvSpPr>
        <p:spPr>
          <a:xfrm>
            <a:off x="643180" y="355822"/>
            <a:ext cx="9472476" cy="460895"/>
          </a:xfrm>
          <a:prstGeom prst="rect">
            <a:avLst/>
          </a:prstGeom>
        </p:spPr>
        <p:txBody>
          <a:bodyPr vert="horz" lIns="91440" tIns="45720" rIns="91440" bIns="45720" rtlCol="0" anchor="b">
            <a:noAutofit/>
          </a:bodyPr>
          <a:lstStyle/>
          <a:p>
            <a:r>
              <a:rPr lang="en-US" sz="2400" b="1">
                <a:solidFill>
                  <a:schemeClr val="bg1"/>
                </a:solidFill>
                <a:latin typeface="Times New Roman" panose="02020603050405020304" pitchFamily="18" charset="0"/>
                <a:cs typeface="Times New Roman" panose="02020603050405020304" pitchFamily="18" charset="0"/>
              </a:rPr>
              <a:t>4. Sơ đồ tổ chức</a:t>
            </a:r>
          </a:p>
        </p:txBody>
      </p:sp>
      <p:sp>
        <p:nvSpPr>
          <p:cNvPr id="6" name="TextBox 5">
            <a:extLst>
              <a:ext uri="{FF2B5EF4-FFF2-40B4-BE49-F238E27FC236}">
                <a16:creationId xmlns:a16="http://schemas.microsoft.com/office/drawing/2014/main" id="{A0CB3F07-AB40-A6A5-D023-7B5A72006FD1}"/>
              </a:ext>
            </a:extLst>
          </p:cNvPr>
          <p:cNvSpPr txBox="1"/>
          <p:nvPr/>
        </p:nvSpPr>
        <p:spPr>
          <a:xfrm>
            <a:off x="156596" y="5055628"/>
            <a:ext cx="11932920" cy="1446550"/>
          </a:xfrm>
          <a:prstGeom prst="rect">
            <a:avLst/>
          </a:prstGeom>
          <a:noFill/>
        </p:spPr>
        <p:txBody>
          <a:bodyPr wrap="square">
            <a:spAutoFit/>
          </a:bodyPr>
          <a:lstStyle/>
          <a:p>
            <a:pPr algn="just">
              <a:spcBef>
                <a:spcPts val="400"/>
              </a:spcBef>
              <a:spcAft>
                <a:spcPts val="400"/>
              </a:spcAft>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Amazon là một trong những tập đoàn toàn cầu có cấu trúc quản trị hiện đại, phản ánh cả tính tập trung chiến lược và phân quyền linh hoạt. Ban điều hành cấp cao (Executive Leadership Team) đóng vai trò trọng yếu trong việc định hình chính sách kinh doanh, điều hành các khối chức năng trọng điểm, giám sát vận hành toàn cầu và hiện thực hóa các sáng kiến đổi mới.</a:t>
            </a:r>
          </a:p>
        </p:txBody>
      </p:sp>
      <p:sp>
        <p:nvSpPr>
          <p:cNvPr id="9" name="TextBox 8">
            <a:extLst>
              <a:ext uri="{FF2B5EF4-FFF2-40B4-BE49-F238E27FC236}">
                <a16:creationId xmlns:a16="http://schemas.microsoft.com/office/drawing/2014/main" id="{260C3E4B-1CEE-8F3B-2320-674BAB084201}"/>
              </a:ext>
            </a:extLst>
          </p:cNvPr>
          <p:cNvSpPr txBox="1"/>
          <p:nvPr/>
        </p:nvSpPr>
        <p:spPr>
          <a:xfrm>
            <a:off x="551740" y="275960"/>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4. Sơ đồ tổ chức</a:t>
            </a:r>
          </a:p>
        </p:txBody>
      </p:sp>
      <p:pic>
        <p:nvPicPr>
          <p:cNvPr id="18" name="Picture 24" descr="Hội đồng quản trị - by Nguyễn Dương Anh Khoa">
            <a:extLst>
              <a:ext uri="{FF2B5EF4-FFF2-40B4-BE49-F238E27FC236}">
                <a16:creationId xmlns:a16="http://schemas.microsoft.com/office/drawing/2014/main" id="{13E0AF35-311E-716B-93F3-0F7FF292D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6104" y="-1"/>
            <a:ext cx="4925896" cy="275234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413C84-A018-9A5E-8789-6DBCBF5602A1}"/>
              </a:ext>
            </a:extLst>
          </p:cNvPr>
          <p:cNvSpPr txBox="1"/>
          <p:nvPr/>
        </p:nvSpPr>
        <p:spPr>
          <a:xfrm>
            <a:off x="842445" y="666131"/>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4.1 Hội đồng quản trị</a:t>
            </a:r>
          </a:p>
        </p:txBody>
      </p:sp>
      <p:pic>
        <p:nvPicPr>
          <p:cNvPr id="26" name="Picture 25">
            <a:extLst>
              <a:ext uri="{FF2B5EF4-FFF2-40B4-BE49-F238E27FC236}">
                <a16:creationId xmlns:a16="http://schemas.microsoft.com/office/drawing/2014/main" id="{A83FE7AF-423C-7773-07B4-6E40E7631ADD}"/>
              </a:ext>
            </a:extLst>
          </p:cNvPr>
          <p:cNvPicPr>
            <a:picLocks noChangeAspect="1"/>
          </p:cNvPicPr>
          <p:nvPr/>
        </p:nvPicPr>
        <p:blipFill>
          <a:blip r:embed="rId5"/>
          <a:stretch>
            <a:fillRect/>
          </a:stretch>
        </p:blipFill>
        <p:spPr>
          <a:xfrm>
            <a:off x="156596" y="3625696"/>
            <a:ext cx="1108707" cy="1298611"/>
          </a:xfrm>
          <a:prstGeom prst="rect">
            <a:avLst/>
          </a:prstGeom>
        </p:spPr>
      </p:pic>
    </p:spTree>
    <p:extLst>
      <p:ext uri="{BB962C8B-B14F-4D97-AF65-F5344CB8AC3E}">
        <p14:creationId xmlns:p14="http://schemas.microsoft.com/office/powerpoint/2010/main" val="1524497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5DD27A8-6068-5506-CB0B-3B1752DBEC0D}"/>
              </a:ext>
            </a:extLst>
          </p:cNvPr>
          <p:cNvSpPr txBox="1"/>
          <p:nvPr/>
        </p:nvSpPr>
        <p:spPr>
          <a:xfrm>
            <a:off x="551740" y="275960"/>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4. Sơ đồ tổ chức</a:t>
            </a:r>
          </a:p>
        </p:txBody>
      </p:sp>
      <p:sp>
        <p:nvSpPr>
          <p:cNvPr id="11" name="TextBox 10">
            <a:extLst>
              <a:ext uri="{FF2B5EF4-FFF2-40B4-BE49-F238E27FC236}">
                <a16:creationId xmlns:a16="http://schemas.microsoft.com/office/drawing/2014/main" id="{33B21C17-8A5E-F014-9B77-1469D29812ED}"/>
              </a:ext>
            </a:extLst>
          </p:cNvPr>
          <p:cNvSpPr txBox="1"/>
          <p:nvPr/>
        </p:nvSpPr>
        <p:spPr>
          <a:xfrm>
            <a:off x="842445" y="666131"/>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4.1 Giám đốc điều hành</a:t>
            </a:r>
          </a:p>
        </p:txBody>
      </p:sp>
      <p:pic>
        <p:nvPicPr>
          <p:cNvPr id="25" name="Picture 24">
            <a:extLst>
              <a:ext uri="{FF2B5EF4-FFF2-40B4-BE49-F238E27FC236}">
                <a16:creationId xmlns:a16="http://schemas.microsoft.com/office/drawing/2014/main" id="{C9641728-6A63-DA9D-22D5-601A4D030D8B}"/>
              </a:ext>
            </a:extLst>
          </p:cNvPr>
          <p:cNvPicPr>
            <a:picLocks noChangeAspect="1"/>
          </p:cNvPicPr>
          <p:nvPr/>
        </p:nvPicPr>
        <p:blipFill>
          <a:blip r:embed="rId3"/>
          <a:stretch>
            <a:fillRect/>
          </a:stretch>
        </p:blipFill>
        <p:spPr>
          <a:xfrm>
            <a:off x="1419405" y="1127026"/>
            <a:ext cx="10008316" cy="3873062"/>
          </a:xfrm>
          <a:prstGeom prst="rect">
            <a:avLst/>
          </a:prstGeom>
        </p:spPr>
      </p:pic>
      <p:sp>
        <p:nvSpPr>
          <p:cNvPr id="12" name="TextBox 11">
            <a:extLst>
              <a:ext uri="{FF2B5EF4-FFF2-40B4-BE49-F238E27FC236}">
                <a16:creationId xmlns:a16="http://schemas.microsoft.com/office/drawing/2014/main" id="{890CCA46-6C24-6E35-979C-7073114C0CF0}"/>
              </a:ext>
            </a:extLst>
          </p:cNvPr>
          <p:cNvSpPr txBox="1"/>
          <p:nvPr/>
        </p:nvSpPr>
        <p:spPr>
          <a:xfrm>
            <a:off x="260604" y="5135490"/>
            <a:ext cx="11931396" cy="1446550"/>
          </a:xfrm>
          <a:prstGeom prst="rect">
            <a:avLst/>
          </a:prstGeom>
          <a:noFill/>
        </p:spPr>
        <p:txBody>
          <a:bodyPr wrap="square">
            <a:spAutoFit/>
          </a:bodyPr>
          <a:lstStyle/>
          <a:p>
            <a:r>
              <a:rPr lang="en-US" sz="2200">
                <a:latin typeface="Times New Roman" panose="02020603050405020304" pitchFamily="18" charset="0"/>
                <a:cs typeface="Times New Roman" panose="02020603050405020304" pitchFamily="18" charset="0"/>
              </a:rPr>
              <a:t>Amazon là một trong những tập đoàn toàn cầu có cấu trúc quản trị hiện đại, phản ánh cả tính tập trung chiến lược và phân quyền linh hoạt. Ban điều hành cấp cao (Executive Leadership Team) đóng vai trò trọng yếu trong việc định hình chính sách kinh doanh, điều hành các khối chức năng trọng điểm, giám sát vận hành toàn cầu và hiện thực hóa các sáng kiến đổi mới.</a:t>
            </a:r>
          </a:p>
        </p:txBody>
      </p:sp>
      <p:pic>
        <p:nvPicPr>
          <p:cNvPr id="15" name="Picture 24" descr="Hội đồng quản trị - by Nguyễn Dương Anh Khoa">
            <a:extLst>
              <a:ext uri="{FF2B5EF4-FFF2-40B4-BE49-F238E27FC236}">
                <a16:creationId xmlns:a16="http://schemas.microsoft.com/office/drawing/2014/main" id="{516C0738-F0E3-6A6E-C4F5-DC49F97E0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6104" y="-1"/>
            <a:ext cx="4925896" cy="27523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9F46273-B59D-F652-EA7E-2210DBCB9007}"/>
              </a:ext>
            </a:extLst>
          </p:cNvPr>
          <p:cNvPicPr>
            <a:picLocks noChangeAspect="1"/>
          </p:cNvPicPr>
          <p:nvPr/>
        </p:nvPicPr>
        <p:blipFill>
          <a:blip r:embed="rId5"/>
          <a:stretch>
            <a:fillRect/>
          </a:stretch>
        </p:blipFill>
        <p:spPr>
          <a:xfrm>
            <a:off x="86394" y="3603292"/>
            <a:ext cx="1512101" cy="1612908"/>
          </a:xfrm>
          <a:prstGeom prst="rect">
            <a:avLst/>
          </a:prstGeom>
        </p:spPr>
      </p:pic>
    </p:spTree>
    <p:extLst>
      <p:ext uri="{BB962C8B-B14F-4D97-AF65-F5344CB8AC3E}">
        <p14:creationId xmlns:p14="http://schemas.microsoft.com/office/powerpoint/2010/main" val="117933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B2E90-6967-1E0A-3962-935DFD73591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BC26C41-A8A9-2D5F-48FA-C862650EB1F8}"/>
              </a:ext>
            </a:extLst>
          </p:cNvPr>
          <p:cNvSpPr txBox="1"/>
          <p:nvPr/>
        </p:nvSpPr>
        <p:spPr>
          <a:xfrm>
            <a:off x="551740" y="275960"/>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4. Sơ đồ tổ chức</a:t>
            </a:r>
          </a:p>
        </p:txBody>
      </p:sp>
      <p:sp>
        <p:nvSpPr>
          <p:cNvPr id="11" name="TextBox 10">
            <a:extLst>
              <a:ext uri="{FF2B5EF4-FFF2-40B4-BE49-F238E27FC236}">
                <a16:creationId xmlns:a16="http://schemas.microsoft.com/office/drawing/2014/main" id="{B554E489-B99E-93BD-570B-E0DCF8A0D0CC}"/>
              </a:ext>
            </a:extLst>
          </p:cNvPr>
          <p:cNvSpPr txBox="1"/>
          <p:nvPr/>
        </p:nvSpPr>
        <p:spPr>
          <a:xfrm>
            <a:off x="842445" y="666131"/>
            <a:ext cx="9472476" cy="460895"/>
          </a:xfrm>
          <a:prstGeom prst="rect">
            <a:avLst/>
          </a:prstGeom>
        </p:spPr>
        <p:txBody>
          <a:bodyPr vert="horz" lIns="91440" tIns="45720" rIns="91440" bIns="45720" rtlCol="0" anchor="b">
            <a:noAutofit/>
          </a:bodyPr>
          <a:lstStyle/>
          <a:p>
            <a:r>
              <a:rPr lang="en-US" sz="2400" b="1">
                <a:latin typeface="Times New Roman" panose="02020603050405020304" pitchFamily="18" charset="0"/>
                <a:cs typeface="Times New Roman" panose="02020603050405020304" pitchFamily="18" charset="0"/>
              </a:rPr>
              <a:t>4.1 Nhóm lãnh đạo chiến lược cao nhất S‑Team </a:t>
            </a:r>
          </a:p>
        </p:txBody>
      </p:sp>
      <p:sp>
        <p:nvSpPr>
          <p:cNvPr id="12" name="TextBox 11">
            <a:extLst>
              <a:ext uri="{FF2B5EF4-FFF2-40B4-BE49-F238E27FC236}">
                <a16:creationId xmlns:a16="http://schemas.microsoft.com/office/drawing/2014/main" id="{A8AA359F-CD84-4AFE-3E86-50EFE5E0A7B3}"/>
              </a:ext>
            </a:extLst>
          </p:cNvPr>
          <p:cNvSpPr txBox="1"/>
          <p:nvPr/>
        </p:nvSpPr>
        <p:spPr>
          <a:xfrm>
            <a:off x="260604" y="5135490"/>
            <a:ext cx="11931396" cy="1446550"/>
          </a:xfrm>
          <a:prstGeom prst="rect">
            <a:avLst/>
          </a:prstGeom>
          <a:noFill/>
        </p:spPr>
        <p:txBody>
          <a:bodyPr wrap="square">
            <a:spAutoFit/>
          </a:bodyPr>
          <a:lstStyle/>
          <a:p>
            <a:pPr algn="just"/>
            <a:r>
              <a:rPr lang="en-US" sz="2200">
                <a:latin typeface="Times New Roman" panose="02020603050405020304" pitchFamily="18" charset="0"/>
                <a:cs typeface="Times New Roman" panose="02020603050405020304" pitchFamily="18" charset="0"/>
              </a:rPr>
              <a:t>Amazon đặt niềm tin vào một nhóm lãnh đạo nội bộ mang tên gọi S‑Team </a:t>
            </a:r>
            <a:r>
              <a:rPr lang="en-US" sz="2200" b="1">
                <a:latin typeface="Times New Roman" panose="02020603050405020304" pitchFamily="18" charset="0"/>
                <a:cs typeface="Times New Roman" panose="02020603050405020304" pitchFamily="18" charset="0"/>
              </a:rPr>
              <a:t>(Senior Leadership Team)</a:t>
            </a:r>
            <a:r>
              <a:rPr lang="en-US" sz="2200">
                <a:latin typeface="Times New Roman" panose="02020603050405020304" pitchFamily="18" charset="0"/>
                <a:cs typeface="Times New Roman" panose="02020603050405020304" pitchFamily="18" charset="0"/>
              </a:rPr>
              <a:t> – nhóm hội tụ gần 30 nhà quản lý chủ chốt, dẫn dắt bởi CEO Andy Jassy theo định hướng chiến lược dài hạn. Nhóm này chịu trách nhiệm quản lý các mảng thiết yếu như AWS, bán lẻ, AI, thiết bị, y tế, quảng cáo, dữ liệu và vận hành toàn cầu</a:t>
            </a:r>
          </a:p>
        </p:txBody>
      </p:sp>
      <p:pic>
        <p:nvPicPr>
          <p:cNvPr id="2" name="Picture 1">
            <a:extLst>
              <a:ext uri="{FF2B5EF4-FFF2-40B4-BE49-F238E27FC236}">
                <a16:creationId xmlns:a16="http://schemas.microsoft.com/office/drawing/2014/main" id="{592624E8-98D7-D5C8-AA32-EDDC23FF0C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327" y="1127026"/>
            <a:ext cx="9135345" cy="3975566"/>
          </a:xfrm>
          <a:prstGeom prst="rect">
            <a:avLst/>
          </a:prstGeom>
        </p:spPr>
      </p:pic>
      <p:pic>
        <p:nvPicPr>
          <p:cNvPr id="4" name="Picture 3">
            <a:extLst>
              <a:ext uri="{FF2B5EF4-FFF2-40B4-BE49-F238E27FC236}">
                <a16:creationId xmlns:a16="http://schemas.microsoft.com/office/drawing/2014/main" id="{9F6FA235-D57B-4A98-8030-2AFA479CE448}"/>
              </a:ext>
            </a:extLst>
          </p:cNvPr>
          <p:cNvPicPr>
            <a:picLocks noChangeAspect="1"/>
          </p:cNvPicPr>
          <p:nvPr/>
        </p:nvPicPr>
        <p:blipFill>
          <a:blip r:embed="rId4"/>
          <a:stretch>
            <a:fillRect/>
          </a:stretch>
        </p:blipFill>
        <p:spPr>
          <a:xfrm>
            <a:off x="8204560" y="27432"/>
            <a:ext cx="3913632" cy="1883220"/>
          </a:xfrm>
          <a:prstGeom prst="rect">
            <a:avLst/>
          </a:prstGeom>
        </p:spPr>
      </p:pic>
      <p:pic>
        <p:nvPicPr>
          <p:cNvPr id="6" name="Picture 5">
            <a:extLst>
              <a:ext uri="{FF2B5EF4-FFF2-40B4-BE49-F238E27FC236}">
                <a16:creationId xmlns:a16="http://schemas.microsoft.com/office/drawing/2014/main" id="{C73BF935-DE63-492D-9B20-1F5F3591067B}"/>
              </a:ext>
            </a:extLst>
          </p:cNvPr>
          <p:cNvPicPr>
            <a:picLocks noChangeAspect="1"/>
          </p:cNvPicPr>
          <p:nvPr/>
        </p:nvPicPr>
        <p:blipFill>
          <a:blip r:embed="rId5"/>
          <a:stretch>
            <a:fillRect/>
          </a:stretch>
        </p:blipFill>
        <p:spPr>
          <a:xfrm>
            <a:off x="115185" y="4086180"/>
            <a:ext cx="1454520" cy="1016412"/>
          </a:xfrm>
          <a:prstGeom prst="rect">
            <a:avLst/>
          </a:prstGeom>
        </p:spPr>
      </p:pic>
    </p:spTree>
    <p:extLst>
      <p:ext uri="{BB962C8B-B14F-4D97-AF65-F5344CB8AC3E}">
        <p14:creationId xmlns:p14="http://schemas.microsoft.com/office/powerpoint/2010/main" val="1070545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19952-00B9-624D-69A6-FAFFBDB1C50F}"/>
            </a:ext>
          </a:extLst>
        </p:cNvPr>
        <p:cNvGrpSpPr/>
        <p:nvPr/>
      </p:nvGrpSpPr>
      <p:grpSpPr>
        <a:xfrm>
          <a:off x="0" y="0"/>
          <a:ext cx="0" cy="0"/>
          <a:chOff x="0" y="0"/>
          <a:chExt cx="0" cy="0"/>
        </a:xfrm>
      </p:grpSpPr>
      <p:pic>
        <p:nvPicPr>
          <p:cNvPr id="19" name="Picture 16" descr="Bộ sưu tập 999+ Background PowerPoint download Miễn phí và chất lượng cao">
            <a:extLst>
              <a:ext uri="{FF2B5EF4-FFF2-40B4-BE49-F238E27FC236}">
                <a16:creationId xmlns:a16="http://schemas.microsoft.com/office/drawing/2014/main" id="{95B73526-3B69-12FF-C0EC-8AE9E35E9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46"/>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Dấu Chấm Hỏi Câu Trả Lời - Ảnh miễn phí trên Pixabay">
            <a:extLst>
              <a:ext uri="{FF2B5EF4-FFF2-40B4-BE49-F238E27FC236}">
                <a16:creationId xmlns:a16="http://schemas.microsoft.com/office/drawing/2014/main" id="{1875F0D6-D117-BA42-ED5D-7F10693A9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988" y="764780"/>
            <a:ext cx="4083704" cy="40837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0135930-CCFC-1336-63FD-6BBEA1B934EF}"/>
              </a:ext>
            </a:extLst>
          </p:cNvPr>
          <p:cNvSpPr txBox="1"/>
          <p:nvPr/>
        </p:nvSpPr>
        <p:spPr>
          <a:xfrm>
            <a:off x="551740" y="1230791"/>
            <a:ext cx="4928616" cy="430887"/>
          </a:xfrm>
          <a:prstGeom prst="rect">
            <a:avLst/>
          </a:prstGeom>
          <a:noFill/>
        </p:spPr>
        <p:txBody>
          <a:bodyPr wrap="square" rtlCol="0">
            <a:spAutoFit/>
          </a:bodyPr>
          <a:lstStyle/>
          <a:p>
            <a:r>
              <a:rPr lang="en-US" sz="2200" b="1">
                <a:latin typeface="Times New Roman" panose="02020603050405020304" pitchFamily="18" charset="0"/>
                <a:cs typeface="Times New Roman" panose="02020603050405020304" pitchFamily="18" charset="0"/>
              </a:rPr>
              <a:t>Quy trình Quản lý Chuỗi Cung ứng</a:t>
            </a:r>
            <a:endParaRPr lang="en-US" sz="22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EF56FCD-2339-3FA9-078B-F2645699A0CE}"/>
              </a:ext>
            </a:extLst>
          </p:cNvPr>
          <p:cNvSpPr txBox="1"/>
          <p:nvPr/>
        </p:nvSpPr>
        <p:spPr>
          <a:xfrm>
            <a:off x="551740" y="1696833"/>
            <a:ext cx="11346154" cy="1210588"/>
          </a:xfrm>
          <a:prstGeom prst="rect">
            <a:avLst/>
          </a:prstGeom>
          <a:noFill/>
        </p:spPr>
        <p:txBody>
          <a:bodyPr wrap="square">
            <a:spAutoFit/>
          </a:bodyPr>
          <a:lstStyle/>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200" kern="100" spc="75">
                <a:latin typeface="Times New Roman" panose="02020603050405020304" pitchFamily="18" charset="0"/>
                <a:ea typeface="Times New Roman" panose="02020603050405020304" pitchFamily="18" charset="0"/>
                <a:cs typeface="Times New Roman" panose="02020603050405020304" pitchFamily="18" charset="0"/>
              </a:rPr>
              <a:t>Đ</a:t>
            </a: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âu là thách thức lớn nhất trong quy trình vận hành chuỗi cung ứng tại Amazon?</a:t>
            </a:r>
          </a:p>
          <a:p>
            <a:pPr algn="just">
              <a:spcBef>
                <a:spcPts val="400"/>
              </a:spcBef>
              <a:spcAft>
                <a:spcPts val="400"/>
              </a:spcAft>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2. Anh/chị đánh giá thế nào về mức độ phối hợp giữa các bộ phận trong quá trình xử lý đơn hàng?</a:t>
            </a:r>
          </a:p>
        </p:txBody>
      </p:sp>
      <p:sp>
        <p:nvSpPr>
          <p:cNvPr id="16" name="TextBox 15">
            <a:extLst>
              <a:ext uri="{FF2B5EF4-FFF2-40B4-BE49-F238E27FC236}">
                <a16:creationId xmlns:a16="http://schemas.microsoft.com/office/drawing/2014/main" id="{2D6C732B-A5A8-AAFE-7479-4C4D0378BE6B}"/>
              </a:ext>
            </a:extLst>
          </p:cNvPr>
          <p:cNvSpPr txBox="1"/>
          <p:nvPr/>
        </p:nvSpPr>
        <p:spPr>
          <a:xfrm>
            <a:off x="566928" y="2894583"/>
            <a:ext cx="3490735" cy="430887"/>
          </a:xfrm>
          <a:prstGeom prst="rect">
            <a:avLst/>
          </a:prstGeom>
          <a:noFill/>
        </p:spPr>
        <p:txBody>
          <a:bodyPr wrap="square">
            <a:spAutoFit/>
          </a:bodyPr>
          <a:lstStyle/>
          <a:p>
            <a:r>
              <a:rPr lang="en-US" sz="2200" b="1">
                <a:effectLst/>
                <a:latin typeface="Times New Roman" panose="02020603050405020304" pitchFamily="18" charset="0"/>
                <a:ea typeface="Calibri" panose="020F0502020204030204" pitchFamily="34" charset="0"/>
              </a:rPr>
              <a:t>Quy trình Quản lý Nhân sự</a:t>
            </a:r>
            <a:endParaRPr lang="en-US" sz="2200"/>
          </a:p>
        </p:txBody>
      </p:sp>
      <p:sp>
        <p:nvSpPr>
          <p:cNvPr id="18" name="TextBox 17">
            <a:extLst>
              <a:ext uri="{FF2B5EF4-FFF2-40B4-BE49-F238E27FC236}">
                <a16:creationId xmlns:a16="http://schemas.microsoft.com/office/drawing/2014/main" id="{C7C0604D-634F-588F-50D1-2FB82A85465B}"/>
              </a:ext>
            </a:extLst>
          </p:cNvPr>
          <p:cNvSpPr txBox="1"/>
          <p:nvPr/>
        </p:nvSpPr>
        <p:spPr>
          <a:xfrm>
            <a:off x="551740" y="3325470"/>
            <a:ext cx="11481764" cy="1549142"/>
          </a:xfrm>
          <a:prstGeom prst="rect">
            <a:avLst/>
          </a:prstGeom>
          <a:noFill/>
        </p:spPr>
        <p:txBody>
          <a:bodyPr wrap="square">
            <a:spAutoFit/>
          </a:bodyPr>
          <a:lstStyle/>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3. Quy trình quản lý nhân sự hiện tại có giúp nhân viên phát huy tối đa năng lực không? Vì sao?</a:t>
            </a:r>
          </a:p>
          <a:p>
            <a:pPr algn="just">
              <a:spcBef>
                <a:spcPts val="400"/>
              </a:spcBef>
              <a:spcAft>
                <a:spcPts val="400"/>
              </a:spcAft>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4. Các quy trình nội bộ có tạo áp lực không cần thiết cho nhân viên không? Nếu có, ở bước nào?</a:t>
            </a:r>
          </a:p>
        </p:txBody>
      </p:sp>
      <p:sp>
        <p:nvSpPr>
          <p:cNvPr id="21" name="TextBox 20">
            <a:extLst>
              <a:ext uri="{FF2B5EF4-FFF2-40B4-BE49-F238E27FC236}">
                <a16:creationId xmlns:a16="http://schemas.microsoft.com/office/drawing/2014/main" id="{753F256D-7B00-AF89-B3F3-4E3AB0CE0F0E}"/>
              </a:ext>
            </a:extLst>
          </p:cNvPr>
          <p:cNvSpPr txBox="1"/>
          <p:nvPr/>
        </p:nvSpPr>
        <p:spPr>
          <a:xfrm>
            <a:off x="550603" y="4874612"/>
            <a:ext cx="6158484" cy="430887"/>
          </a:xfrm>
          <a:prstGeom prst="rect">
            <a:avLst/>
          </a:prstGeom>
          <a:noFill/>
        </p:spPr>
        <p:txBody>
          <a:bodyPr wrap="square">
            <a:spAutoFit/>
          </a:bodyPr>
          <a:lstStyle/>
          <a:p>
            <a:r>
              <a:rPr lang="en-US" sz="2200" b="1">
                <a:effectLst/>
                <a:latin typeface="Times New Roman" panose="02020603050405020304" pitchFamily="18" charset="0"/>
                <a:ea typeface="Calibri" panose="020F0502020204030204" pitchFamily="34" charset="0"/>
              </a:rPr>
              <a:t>Quy trình Dữ liệu &amp; Phân tích</a:t>
            </a:r>
            <a:endParaRPr lang="en-US" sz="2200"/>
          </a:p>
        </p:txBody>
      </p:sp>
      <p:sp>
        <p:nvSpPr>
          <p:cNvPr id="23" name="TextBox 22">
            <a:extLst>
              <a:ext uri="{FF2B5EF4-FFF2-40B4-BE49-F238E27FC236}">
                <a16:creationId xmlns:a16="http://schemas.microsoft.com/office/drawing/2014/main" id="{6506DE25-8776-1B9A-7DF6-52C52CF9712A}"/>
              </a:ext>
            </a:extLst>
          </p:cNvPr>
          <p:cNvSpPr txBox="1"/>
          <p:nvPr/>
        </p:nvSpPr>
        <p:spPr>
          <a:xfrm>
            <a:off x="483935" y="5235346"/>
            <a:ext cx="11708065" cy="1549142"/>
          </a:xfrm>
          <a:prstGeom prst="rect">
            <a:avLst/>
          </a:prstGeom>
          <a:noFill/>
        </p:spPr>
        <p:txBody>
          <a:bodyPr wrap="square">
            <a:spAutoFit/>
          </a:bodyPr>
          <a:lstStyle/>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5. Theo anh/chị, vai trò của dữ liệu và phân tích dữ liệu ảnh hưởng như thế nào đến ra quyết định?</a:t>
            </a:r>
          </a:p>
          <a:p>
            <a:pPr algn="just">
              <a:spcBef>
                <a:spcPts val="400"/>
              </a:spcBef>
              <a:spcAft>
                <a:spcPts val="400"/>
              </a:spcAft>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6. Anh/chị đánh giá mức độ minh bạch và rõ ràng của vai trò giữa các bộ phận trong cùng một quy trình như thế nào?</a:t>
            </a:r>
          </a:p>
        </p:txBody>
      </p:sp>
      <p:sp>
        <p:nvSpPr>
          <p:cNvPr id="24" name="TextBox 23">
            <a:extLst>
              <a:ext uri="{FF2B5EF4-FFF2-40B4-BE49-F238E27FC236}">
                <a16:creationId xmlns:a16="http://schemas.microsoft.com/office/drawing/2014/main" id="{EB96D7A9-D515-D848-B181-D9E724287BE7}"/>
              </a:ext>
            </a:extLst>
          </p:cNvPr>
          <p:cNvSpPr txBox="1"/>
          <p:nvPr/>
        </p:nvSpPr>
        <p:spPr>
          <a:xfrm>
            <a:off x="551740" y="275960"/>
            <a:ext cx="11353748" cy="460895"/>
          </a:xfrm>
          <a:prstGeom prst="rect">
            <a:avLst/>
          </a:prstGeom>
        </p:spPr>
        <p:txBody>
          <a:bodyPr vert="horz" lIns="91440" tIns="45720" rIns="91440" bIns="45720" rtlCol="0" anchor="b">
            <a:noAutofit/>
          </a:bodyPr>
          <a:lstStyle/>
          <a:p>
            <a:r>
              <a:rPr lang="en-US" sz="2600" b="1">
                <a:latin typeface="Times New Roman" panose="02020603050405020304" pitchFamily="18" charset="0"/>
                <a:cs typeface="Times New Roman" panose="02020603050405020304" pitchFamily="18" charset="0"/>
              </a:rPr>
              <a:t>Danh sách câu hỏi định tính và định lượng cho các quy trình của Amazon</a:t>
            </a:r>
          </a:p>
        </p:txBody>
      </p:sp>
      <p:sp>
        <p:nvSpPr>
          <p:cNvPr id="25" name="TextBox 24">
            <a:extLst>
              <a:ext uri="{FF2B5EF4-FFF2-40B4-BE49-F238E27FC236}">
                <a16:creationId xmlns:a16="http://schemas.microsoft.com/office/drawing/2014/main" id="{6E76D49D-2918-B625-4A09-E3B90F04AB3E}"/>
              </a:ext>
            </a:extLst>
          </p:cNvPr>
          <p:cNvSpPr txBox="1"/>
          <p:nvPr/>
        </p:nvSpPr>
        <p:spPr>
          <a:xfrm>
            <a:off x="551740" y="736855"/>
            <a:ext cx="10238180" cy="460895"/>
          </a:xfrm>
          <a:prstGeom prst="rect">
            <a:avLst/>
          </a:prstGeom>
        </p:spPr>
        <p:txBody>
          <a:bodyPr vert="horz" lIns="91440" tIns="45720" rIns="91440" bIns="45720" rtlCol="0" anchor="b">
            <a:noAutofit/>
          </a:bodyPr>
          <a:lstStyle/>
          <a:p>
            <a:r>
              <a:rPr lang="en-US" sz="2600" b="1">
                <a:latin typeface="Times New Roman" panose="02020603050405020304" pitchFamily="18" charset="0"/>
                <a:cs typeface="Times New Roman" panose="02020603050405020304" pitchFamily="18" charset="0"/>
              </a:rPr>
              <a:t>Câu hỏi định lượng</a:t>
            </a:r>
          </a:p>
        </p:txBody>
      </p:sp>
    </p:spTree>
    <p:extLst>
      <p:ext uri="{BB962C8B-B14F-4D97-AF65-F5344CB8AC3E}">
        <p14:creationId xmlns:p14="http://schemas.microsoft.com/office/powerpoint/2010/main" val="720495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A6DDF-C907-F1E7-091D-55135416785A}"/>
            </a:ext>
          </a:extLst>
        </p:cNvPr>
        <p:cNvGrpSpPr/>
        <p:nvPr/>
      </p:nvGrpSpPr>
      <p:grpSpPr>
        <a:xfrm>
          <a:off x="0" y="0"/>
          <a:ext cx="0" cy="0"/>
          <a:chOff x="0" y="0"/>
          <a:chExt cx="0" cy="0"/>
        </a:xfrm>
      </p:grpSpPr>
      <p:pic>
        <p:nvPicPr>
          <p:cNvPr id="19" name="Picture 16" descr="Bộ sưu tập 999+ Background PowerPoint download Miễn phí và chất lượng cao">
            <a:extLst>
              <a:ext uri="{FF2B5EF4-FFF2-40B4-BE49-F238E27FC236}">
                <a16:creationId xmlns:a16="http://schemas.microsoft.com/office/drawing/2014/main" id="{328A27FC-21A9-1E7A-81AE-B2B2FC959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46"/>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Dấu Chấm Hỏi Câu Trả Lời - Ảnh miễn phí trên Pixabay">
            <a:extLst>
              <a:ext uri="{FF2B5EF4-FFF2-40B4-BE49-F238E27FC236}">
                <a16:creationId xmlns:a16="http://schemas.microsoft.com/office/drawing/2014/main" id="{40442447-9BD0-D072-429E-6E1E4FFB8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988" y="764780"/>
            <a:ext cx="4083704" cy="40837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465173-FDA8-3C6E-5688-DA47CB6A21F8}"/>
              </a:ext>
            </a:extLst>
          </p:cNvPr>
          <p:cNvSpPr txBox="1"/>
          <p:nvPr/>
        </p:nvSpPr>
        <p:spPr>
          <a:xfrm>
            <a:off x="551740" y="1230791"/>
            <a:ext cx="4928616" cy="430887"/>
          </a:xfrm>
          <a:prstGeom prst="rect">
            <a:avLst/>
          </a:prstGeom>
          <a:noFill/>
        </p:spPr>
        <p:txBody>
          <a:bodyPr wrap="square" rtlCol="0">
            <a:spAutoFit/>
          </a:bodyPr>
          <a:lstStyle/>
          <a:p>
            <a:r>
              <a:rPr lang="en-US" sz="2200" b="1">
                <a:latin typeface="Times New Roman" panose="02020603050405020304" pitchFamily="18" charset="0"/>
                <a:cs typeface="Times New Roman" panose="02020603050405020304" pitchFamily="18" charset="0"/>
              </a:rPr>
              <a:t>Quy trình Giao hàng</a:t>
            </a:r>
            <a:endParaRPr lang="en-US" sz="22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9890AC7-F7BD-6DBD-85B4-116D6FE42462}"/>
              </a:ext>
            </a:extLst>
          </p:cNvPr>
          <p:cNvSpPr txBox="1"/>
          <p:nvPr/>
        </p:nvSpPr>
        <p:spPr>
          <a:xfrm>
            <a:off x="551740" y="1696833"/>
            <a:ext cx="11573204" cy="1446550"/>
          </a:xfrm>
          <a:prstGeom prst="rect">
            <a:avLst/>
          </a:prstGeom>
          <a:noFill/>
        </p:spPr>
        <p:txBody>
          <a:bodyPr wrap="square">
            <a:spAutoFit/>
          </a:bodyPr>
          <a:lstStyle/>
          <a:p>
            <a:r>
              <a:rPr lang="en-US" sz="2200">
                <a:latin typeface="Times New Roman" panose="02020603050405020304" pitchFamily="18" charset="0"/>
                <a:cs typeface="Times New Roman" panose="02020603050405020304" pitchFamily="18" charset="0"/>
              </a:rPr>
              <a:t>7. Việc áp dụng công nghệ (AI, RPA, tự động hóa) có thực sự mang lại hiệu quả cho công việc hằng ngày không?</a:t>
            </a:r>
          </a:p>
          <a:p>
            <a:r>
              <a:rPr lang="en-US" sz="2200">
                <a:latin typeface="Times New Roman" panose="02020603050405020304" pitchFamily="18" charset="0"/>
                <a:cs typeface="Times New Roman" panose="02020603050405020304" pitchFamily="18" charset="0"/>
              </a:rPr>
              <a:t>8. Theo anh/chị, văn hóa đổi mới và tinh thần Agile được thể hiện như thế nào trong quy trình làm việc?</a:t>
            </a:r>
          </a:p>
        </p:txBody>
      </p:sp>
      <p:sp>
        <p:nvSpPr>
          <p:cNvPr id="16" name="TextBox 15">
            <a:extLst>
              <a:ext uri="{FF2B5EF4-FFF2-40B4-BE49-F238E27FC236}">
                <a16:creationId xmlns:a16="http://schemas.microsoft.com/office/drawing/2014/main" id="{354FE8E5-E8E1-60D7-9DA9-A29C980713BA}"/>
              </a:ext>
            </a:extLst>
          </p:cNvPr>
          <p:cNvSpPr txBox="1"/>
          <p:nvPr/>
        </p:nvSpPr>
        <p:spPr>
          <a:xfrm>
            <a:off x="551740" y="3178538"/>
            <a:ext cx="4166564" cy="430887"/>
          </a:xfrm>
          <a:prstGeom prst="rect">
            <a:avLst/>
          </a:prstGeom>
          <a:noFill/>
        </p:spPr>
        <p:txBody>
          <a:bodyPr wrap="square">
            <a:spAutoFit/>
          </a:bodyPr>
          <a:lstStyle/>
          <a:p>
            <a:r>
              <a:rPr lang="en-US" sz="2200" b="1">
                <a:latin typeface="Times New Roman" panose="02020603050405020304" pitchFamily="18" charset="0"/>
                <a:cs typeface="Times New Roman" panose="02020603050405020304" pitchFamily="18" charset="0"/>
              </a:rPr>
              <a:t>Quy trình Hỗ trợ Khách hàng</a:t>
            </a:r>
            <a:endParaRPr lang="en-US" sz="220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8A3CAB-B273-BF18-23C6-66CF80C59799}"/>
              </a:ext>
            </a:extLst>
          </p:cNvPr>
          <p:cNvSpPr txBox="1"/>
          <p:nvPr/>
        </p:nvSpPr>
        <p:spPr>
          <a:xfrm>
            <a:off x="551740" y="3637350"/>
            <a:ext cx="11481764" cy="1107996"/>
          </a:xfrm>
          <a:prstGeom prst="rect">
            <a:avLst/>
          </a:prstGeom>
          <a:noFill/>
        </p:spPr>
        <p:txBody>
          <a:bodyPr wrap="square">
            <a:spAutoFit/>
          </a:bodyPr>
          <a:lstStyle/>
          <a:p>
            <a:r>
              <a:rPr lang="en-US" sz="2200">
                <a:latin typeface="Times New Roman" panose="02020603050405020304" pitchFamily="18" charset="0"/>
                <a:cs typeface="Times New Roman" panose="02020603050405020304" pitchFamily="18" charset="0"/>
              </a:rPr>
              <a:t>9. Việc xử lý hoàn trả hàng hóa tại Amazon có tạo trải nghiệm thuận tiện cho khách hàng không? Vì sao?</a:t>
            </a:r>
          </a:p>
          <a:p>
            <a:r>
              <a:rPr lang="en-US" sz="2200">
                <a:latin typeface="Times New Roman" panose="02020603050405020304" pitchFamily="18" charset="0"/>
                <a:cs typeface="Times New Roman" panose="02020603050405020304" pitchFamily="18" charset="0"/>
              </a:rPr>
              <a:t>10. Khách hàng thường phàn nàn về điều gì trong các cuộc gọi hỗ trợ?</a:t>
            </a:r>
          </a:p>
        </p:txBody>
      </p:sp>
      <p:sp>
        <p:nvSpPr>
          <p:cNvPr id="5" name="TextBox 4">
            <a:extLst>
              <a:ext uri="{FF2B5EF4-FFF2-40B4-BE49-F238E27FC236}">
                <a16:creationId xmlns:a16="http://schemas.microsoft.com/office/drawing/2014/main" id="{84C3217B-E150-A63C-38E2-3F849442E9BD}"/>
              </a:ext>
            </a:extLst>
          </p:cNvPr>
          <p:cNvSpPr txBox="1"/>
          <p:nvPr/>
        </p:nvSpPr>
        <p:spPr>
          <a:xfrm>
            <a:off x="551740" y="275960"/>
            <a:ext cx="11353748" cy="460895"/>
          </a:xfrm>
          <a:prstGeom prst="rect">
            <a:avLst/>
          </a:prstGeom>
        </p:spPr>
        <p:txBody>
          <a:bodyPr vert="horz" lIns="91440" tIns="45720" rIns="91440" bIns="45720" rtlCol="0" anchor="b">
            <a:noAutofit/>
          </a:bodyPr>
          <a:lstStyle/>
          <a:p>
            <a:r>
              <a:rPr lang="en-US" sz="2600" b="1">
                <a:latin typeface="Times New Roman" panose="02020603050405020304" pitchFamily="18" charset="0"/>
                <a:cs typeface="Times New Roman" panose="02020603050405020304" pitchFamily="18" charset="0"/>
              </a:rPr>
              <a:t>Danh sách câu hỏi định tính và định lượng cho các quy trình của Amazon</a:t>
            </a:r>
          </a:p>
        </p:txBody>
      </p:sp>
      <p:sp>
        <p:nvSpPr>
          <p:cNvPr id="6" name="TextBox 5">
            <a:extLst>
              <a:ext uri="{FF2B5EF4-FFF2-40B4-BE49-F238E27FC236}">
                <a16:creationId xmlns:a16="http://schemas.microsoft.com/office/drawing/2014/main" id="{655808E0-F7D6-1AFB-3C5C-7C6106F644A9}"/>
              </a:ext>
            </a:extLst>
          </p:cNvPr>
          <p:cNvSpPr txBox="1"/>
          <p:nvPr/>
        </p:nvSpPr>
        <p:spPr>
          <a:xfrm>
            <a:off x="551740" y="736855"/>
            <a:ext cx="10238180" cy="460895"/>
          </a:xfrm>
          <a:prstGeom prst="rect">
            <a:avLst/>
          </a:prstGeom>
        </p:spPr>
        <p:txBody>
          <a:bodyPr vert="horz" lIns="91440" tIns="45720" rIns="91440" bIns="45720" rtlCol="0" anchor="b">
            <a:noAutofit/>
          </a:bodyPr>
          <a:lstStyle/>
          <a:p>
            <a:r>
              <a:rPr lang="en-US" sz="2600" b="1">
                <a:latin typeface="Times New Roman" panose="02020603050405020304" pitchFamily="18" charset="0"/>
                <a:cs typeface="Times New Roman" panose="02020603050405020304" pitchFamily="18" charset="0"/>
              </a:rPr>
              <a:t>Câu hỏi định lượng</a:t>
            </a:r>
          </a:p>
        </p:txBody>
      </p:sp>
    </p:spTree>
    <p:extLst>
      <p:ext uri="{BB962C8B-B14F-4D97-AF65-F5344CB8AC3E}">
        <p14:creationId xmlns:p14="http://schemas.microsoft.com/office/powerpoint/2010/main" val="1103557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82A8A-D682-E52E-0C49-44226709B9B3}"/>
            </a:ext>
          </a:extLst>
        </p:cNvPr>
        <p:cNvGrpSpPr/>
        <p:nvPr/>
      </p:nvGrpSpPr>
      <p:grpSpPr>
        <a:xfrm>
          <a:off x="0" y="0"/>
          <a:ext cx="0" cy="0"/>
          <a:chOff x="0" y="0"/>
          <a:chExt cx="0" cy="0"/>
        </a:xfrm>
      </p:grpSpPr>
      <p:pic>
        <p:nvPicPr>
          <p:cNvPr id="19" name="Picture 16" descr="Bộ sưu tập 999+ Background PowerPoint download Miễn phí và chất lượng cao">
            <a:extLst>
              <a:ext uri="{FF2B5EF4-FFF2-40B4-BE49-F238E27FC236}">
                <a16:creationId xmlns:a16="http://schemas.microsoft.com/office/drawing/2014/main" id="{11728CB0-0346-275C-0CB3-E87D82232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46"/>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Dấu Chấm Hỏi Câu Trả Lời - Ảnh miễn phí trên Pixabay">
            <a:extLst>
              <a:ext uri="{FF2B5EF4-FFF2-40B4-BE49-F238E27FC236}">
                <a16:creationId xmlns:a16="http://schemas.microsoft.com/office/drawing/2014/main" id="{72508B65-C607-39C1-FA67-0221E7679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988" y="764780"/>
            <a:ext cx="4083704" cy="40837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33AE9F-6135-CCE3-ED5A-435F6300CB13}"/>
              </a:ext>
            </a:extLst>
          </p:cNvPr>
          <p:cNvSpPr txBox="1"/>
          <p:nvPr/>
        </p:nvSpPr>
        <p:spPr>
          <a:xfrm>
            <a:off x="551740" y="1230791"/>
            <a:ext cx="4928616" cy="430887"/>
          </a:xfrm>
          <a:prstGeom prst="rect">
            <a:avLst/>
          </a:prstGeom>
          <a:noFill/>
        </p:spPr>
        <p:txBody>
          <a:bodyPr wrap="square" rtlCol="0">
            <a:spAutoFit/>
          </a:bodyPr>
          <a:lstStyle/>
          <a:p>
            <a:r>
              <a:rPr lang="en-US" sz="2200" b="1">
                <a:latin typeface="Times New Roman" panose="02020603050405020304" pitchFamily="18" charset="0"/>
                <a:cs typeface="Times New Roman" panose="02020603050405020304" pitchFamily="18" charset="0"/>
              </a:rPr>
              <a:t>Quy trình Quản lý Chuỗi Cung ứng</a:t>
            </a:r>
            <a:endParaRPr lang="en-US" sz="22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2167348-4157-85C4-8BD6-C0119385F6C7}"/>
              </a:ext>
            </a:extLst>
          </p:cNvPr>
          <p:cNvSpPr txBox="1"/>
          <p:nvPr/>
        </p:nvSpPr>
        <p:spPr>
          <a:xfrm>
            <a:off x="551740" y="1701556"/>
            <a:ext cx="11496952" cy="2092881"/>
          </a:xfrm>
          <a:prstGeom prst="rect">
            <a:avLst/>
          </a:prstGeom>
          <a:noFill/>
        </p:spPr>
        <p:txBody>
          <a:bodyPr wrap="square">
            <a:spAutoFit/>
          </a:bodyPr>
          <a:lstStyle/>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1. Trung bình mỗi ngày anh/chị xử lý bao nhiêu đơn hàng?</a:t>
            </a:r>
          </a:p>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2. Thời gian trung bình để xử lý một đơn hàng từ lúc tiếp nhận đến khi chuyển đi là bao lâu (giờ)?</a:t>
            </a:r>
          </a:p>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3. Tỷ lệ đơn hàng giao trễ tại bộ phận anh/chị quản lý là bao nhiêu phần trăm mỗi tháng?</a:t>
            </a:r>
          </a:p>
          <a:p>
            <a:pPr algn="just">
              <a:spcBef>
                <a:spcPts val="400"/>
              </a:spcBef>
              <a:spcAft>
                <a:spcPts val="400"/>
              </a:spcAft>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4. Có bao nhiêu lỗi giao hàng hoặc thiếu hàng xảy ra trong tháng gần nhất?</a:t>
            </a:r>
          </a:p>
        </p:txBody>
      </p:sp>
      <p:sp>
        <p:nvSpPr>
          <p:cNvPr id="6" name="TextBox 5">
            <a:extLst>
              <a:ext uri="{FF2B5EF4-FFF2-40B4-BE49-F238E27FC236}">
                <a16:creationId xmlns:a16="http://schemas.microsoft.com/office/drawing/2014/main" id="{6386D8EA-93F9-C04E-82AA-CEA4A97D7F0E}"/>
              </a:ext>
            </a:extLst>
          </p:cNvPr>
          <p:cNvSpPr txBox="1"/>
          <p:nvPr/>
        </p:nvSpPr>
        <p:spPr>
          <a:xfrm>
            <a:off x="564188" y="3834315"/>
            <a:ext cx="6158484" cy="430887"/>
          </a:xfrm>
          <a:prstGeom prst="rect">
            <a:avLst/>
          </a:prstGeom>
          <a:noFill/>
        </p:spPr>
        <p:txBody>
          <a:bodyPr wrap="square">
            <a:spAutoFit/>
          </a:bodyPr>
          <a:lstStyle/>
          <a:p>
            <a:r>
              <a:rPr lang="en-US" sz="2200" b="1">
                <a:effectLst/>
                <a:latin typeface="Times New Roman" panose="02020603050405020304" pitchFamily="18" charset="0"/>
                <a:ea typeface="Calibri" panose="020F0502020204030204" pitchFamily="34" charset="0"/>
              </a:rPr>
              <a:t>Quy trình Quản lý Nhân sự</a:t>
            </a:r>
            <a:endParaRPr lang="en-US" sz="2200"/>
          </a:p>
        </p:txBody>
      </p:sp>
      <p:sp>
        <p:nvSpPr>
          <p:cNvPr id="9" name="TextBox 8">
            <a:extLst>
              <a:ext uri="{FF2B5EF4-FFF2-40B4-BE49-F238E27FC236}">
                <a16:creationId xmlns:a16="http://schemas.microsoft.com/office/drawing/2014/main" id="{143E4433-B896-431E-6F0A-B9ECD7329537}"/>
              </a:ext>
            </a:extLst>
          </p:cNvPr>
          <p:cNvSpPr txBox="1"/>
          <p:nvPr/>
        </p:nvSpPr>
        <p:spPr>
          <a:xfrm>
            <a:off x="564188" y="4298243"/>
            <a:ext cx="11496952" cy="1651734"/>
          </a:xfrm>
          <a:prstGeom prst="rect">
            <a:avLst/>
          </a:prstGeom>
          <a:noFill/>
        </p:spPr>
        <p:txBody>
          <a:bodyPr wrap="square">
            <a:spAutoFit/>
          </a:bodyPr>
          <a:lstStyle/>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5. Tỷ lệ nhân viên nghỉ việc tại bộ phận trong 12 tháng gần nhất là bao nhiêu %?</a:t>
            </a:r>
          </a:p>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6. Bao nhiêu % thời gian trong ngày anh/chị phải dành cho các thao tác thủ công thay vì tự động?</a:t>
            </a:r>
          </a:p>
          <a:p>
            <a:pPr algn="just">
              <a:spcBef>
                <a:spcPts val="400"/>
              </a:spcBef>
              <a:spcAft>
                <a:spcPts val="400"/>
              </a:spcAft>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7. Thời gian trung bình để tuyển dụng một nhân sự mới là bao nhiêu ngày?</a:t>
            </a:r>
          </a:p>
        </p:txBody>
      </p:sp>
      <p:sp>
        <p:nvSpPr>
          <p:cNvPr id="11" name="TextBox 10">
            <a:extLst>
              <a:ext uri="{FF2B5EF4-FFF2-40B4-BE49-F238E27FC236}">
                <a16:creationId xmlns:a16="http://schemas.microsoft.com/office/drawing/2014/main" id="{9356069B-719B-43B4-BFB4-07E89CBAF15B}"/>
              </a:ext>
            </a:extLst>
          </p:cNvPr>
          <p:cNvSpPr txBox="1"/>
          <p:nvPr/>
        </p:nvSpPr>
        <p:spPr>
          <a:xfrm>
            <a:off x="551740" y="275960"/>
            <a:ext cx="11353748" cy="460895"/>
          </a:xfrm>
          <a:prstGeom prst="rect">
            <a:avLst/>
          </a:prstGeom>
        </p:spPr>
        <p:txBody>
          <a:bodyPr vert="horz" lIns="91440" tIns="45720" rIns="91440" bIns="45720" rtlCol="0" anchor="b">
            <a:noAutofit/>
          </a:bodyPr>
          <a:lstStyle/>
          <a:p>
            <a:r>
              <a:rPr lang="en-US" sz="2600" b="1">
                <a:latin typeface="Times New Roman" panose="02020603050405020304" pitchFamily="18" charset="0"/>
                <a:cs typeface="Times New Roman" panose="02020603050405020304" pitchFamily="18" charset="0"/>
              </a:rPr>
              <a:t>Danh sách câu hỏi định tính và định lượng cho các quy trình của Amazon</a:t>
            </a:r>
          </a:p>
        </p:txBody>
      </p:sp>
      <p:sp>
        <p:nvSpPr>
          <p:cNvPr id="12" name="TextBox 11">
            <a:extLst>
              <a:ext uri="{FF2B5EF4-FFF2-40B4-BE49-F238E27FC236}">
                <a16:creationId xmlns:a16="http://schemas.microsoft.com/office/drawing/2014/main" id="{A950A542-B125-E0D5-5743-D22C90E1DAF0}"/>
              </a:ext>
            </a:extLst>
          </p:cNvPr>
          <p:cNvSpPr txBox="1"/>
          <p:nvPr/>
        </p:nvSpPr>
        <p:spPr>
          <a:xfrm>
            <a:off x="551740" y="736855"/>
            <a:ext cx="10238180" cy="460895"/>
          </a:xfrm>
          <a:prstGeom prst="rect">
            <a:avLst/>
          </a:prstGeom>
        </p:spPr>
        <p:txBody>
          <a:bodyPr vert="horz" lIns="91440" tIns="45720" rIns="91440" bIns="45720" rtlCol="0" anchor="b">
            <a:noAutofit/>
          </a:bodyPr>
          <a:lstStyle/>
          <a:p>
            <a:r>
              <a:rPr lang="en-US" sz="2600" b="1">
                <a:latin typeface="Times New Roman" panose="02020603050405020304" pitchFamily="18" charset="0"/>
                <a:cs typeface="Times New Roman" panose="02020603050405020304" pitchFamily="18" charset="0"/>
              </a:rPr>
              <a:t>Câu hỏi định lượng</a:t>
            </a:r>
          </a:p>
        </p:txBody>
      </p:sp>
    </p:spTree>
    <p:extLst>
      <p:ext uri="{BB962C8B-B14F-4D97-AF65-F5344CB8AC3E}">
        <p14:creationId xmlns:p14="http://schemas.microsoft.com/office/powerpoint/2010/main" val="22616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7EC9-4C3B-F41A-838D-8AA6413B5E10}"/>
            </a:ext>
          </a:extLst>
        </p:cNvPr>
        <p:cNvGrpSpPr/>
        <p:nvPr/>
      </p:nvGrpSpPr>
      <p:grpSpPr>
        <a:xfrm>
          <a:off x="0" y="0"/>
          <a:ext cx="0" cy="0"/>
          <a:chOff x="0" y="0"/>
          <a:chExt cx="0" cy="0"/>
        </a:xfrm>
      </p:grpSpPr>
      <p:pic>
        <p:nvPicPr>
          <p:cNvPr id="19" name="Picture 16" descr="Bộ sưu tập 999+ Background PowerPoint download Miễn phí và chất lượng cao">
            <a:extLst>
              <a:ext uri="{FF2B5EF4-FFF2-40B4-BE49-F238E27FC236}">
                <a16:creationId xmlns:a16="http://schemas.microsoft.com/office/drawing/2014/main" id="{238504DD-29C1-E473-5E7A-F2E4B0CF2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Dấu Chấm Hỏi Câu Trả Lời - Ảnh miễn phí trên Pixabay">
            <a:extLst>
              <a:ext uri="{FF2B5EF4-FFF2-40B4-BE49-F238E27FC236}">
                <a16:creationId xmlns:a16="http://schemas.microsoft.com/office/drawing/2014/main" id="{DC9FAAA2-5CC7-23AE-764E-B05DD1CCE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988" y="764780"/>
            <a:ext cx="4083704" cy="40837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62988B7-A0E8-26DF-88FB-DA7C5F0BCF8E}"/>
              </a:ext>
            </a:extLst>
          </p:cNvPr>
          <p:cNvSpPr txBox="1"/>
          <p:nvPr/>
        </p:nvSpPr>
        <p:spPr>
          <a:xfrm>
            <a:off x="551740" y="275960"/>
            <a:ext cx="11353748" cy="460895"/>
          </a:xfrm>
          <a:prstGeom prst="rect">
            <a:avLst/>
          </a:prstGeom>
        </p:spPr>
        <p:txBody>
          <a:bodyPr vert="horz" lIns="91440" tIns="45720" rIns="91440" bIns="45720" rtlCol="0" anchor="b">
            <a:noAutofit/>
          </a:bodyPr>
          <a:lstStyle/>
          <a:p>
            <a:r>
              <a:rPr lang="en-US" sz="2600" b="1">
                <a:latin typeface="Times New Roman" panose="02020603050405020304" pitchFamily="18" charset="0"/>
                <a:cs typeface="Times New Roman" panose="02020603050405020304" pitchFamily="18" charset="0"/>
              </a:rPr>
              <a:t>Danh sách câu hỏi định tính và định lượng cho các quy trình của Amazon</a:t>
            </a:r>
          </a:p>
        </p:txBody>
      </p:sp>
      <p:sp>
        <p:nvSpPr>
          <p:cNvPr id="3" name="TextBox 2">
            <a:extLst>
              <a:ext uri="{FF2B5EF4-FFF2-40B4-BE49-F238E27FC236}">
                <a16:creationId xmlns:a16="http://schemas.microsoft.com/office/drawing/2014/main" id="{7F838BC6-5505-CCE3-C1DE-F1132FE868FF}"/>
              </a:ext>
            </a:extLst>
          </p:cNvPr>
          <p:cNvSpPr txBox="1"/>
          <p:nvPr/>
        </p:nvSpPr>
        <p:spPr>
          <a:xfrm>
            <a:off x="551740" y="736855"/>
            <a:ext cx="10238180" cy="460895"/>
          </a:xfrm>
          <a:prstGeom prst="rect">
            <a:avLst/>
          </a:prstGeom>
        </p:spPr>
        <p:txBody>
          <a:bodyPr vert="horz" lIns="91440" tIns="45720" rIns="91440" bIns="45720" rtlCol="0" anchor="b">
            <a:noAutofit/>
          </a:bodyPr>
          <a:lstStyle/>
          <a:p>
            <a:r>
              <a:rPr lang="en-US" sz="2600" b="1">
                <a:latin typeface="Times New Roman" panose="02020603050405020304" pitchFamily="18" charset="0"/>
                <a:cs typeface="Times New Roman" panose="02020603050405020304" pitchFamily="18" charset="0"/>
              </a:rPr>
              <a:t>Câu hỏi định lượng</a:t>
            </a:r>
          </a:p>
        </p:txBody>
      </p:sp>
      <p:sp>
        <p:nvSpPr>
          <p:cNvPr id="11" name="TextBox 10">
            <a:extLst>
              <a:ext uri="{FF2B5EF4-FFF2-40B4-BE49-F238E27FC236}">
                <a16:creationId xmlns:a16="http://schemas.microsoft.com/office/drawing/2014/main" id="{BE4EF67B-9079-3424-E8EB-15A60596D09E}"/>
              </a:ext>
            </a:extLst>
          </p:cNvPr>
          <p:cNvSpPr txBox="1"/>
          <p:nvPr/>
        </p:nvSpPr>
        <p:spPr>
          <a:xfrm>
            <a:off x="551740" y="1225675"/>
            <a:ext cx="11496952" cy="2975173"/>
          </a:xfrm>
          <a:prstGeom prst="rect">
            <a:avLst/>
          </a:prstGeom>
          <a:noFill/>
        </p:spPr>
        <p:txBody>
          <a:bodyPr wrap="square">
            <a:spAutoFit/>
          </a:bodyPr>
          <a:lstStyle/>
          <a:p>
            <a:pPr algn="just">
              <a:spcBef>
                <a:spcPts val="400"/>
              </a:spcBef>
              <a:spcAft>
                <a:spcPts val="400"/>
              </a:spcAft>
              <a:buNone/>
            </a:pPr>
            <a:r>
              <a:rPr lang="en-US" sz="2200" b="1" kern="100" spc="75">
                <a:effectLst/>
                <a:latin typeface="Times New Roman" panose="02020603050405020304" pitchFamily="18" charset="0"/>
                <a:ea typeface="Times New Roman" panose="02020603050405020304" pitchFamily="18" charset="0"/>
                <a:cs typeface="Times New Roman" panose="02020603050405020304" pitchFamily="18" charset="0"/>
              </a:rPr>
              <a:t>Quy trình Quản Lý Dữ liệu &amp; Phân tích (Data Analytics and Management)</a:t>
            </a:r>
            <a:endPar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8. Hệ thống dữ liệu nội bộ có bao nhiêu lần bị gián đoạn hoặc lỗi trong ba tháng gần nhất?</a:t>
            </a:r>
          </a:p>
          <a:p>
            <a:pPr algn="just">
              <a:spcBef>
                <a:spcPts val="400"/>
              </a:spcBef>
              <a:spcAft>
                <a:spcPts val="400"/>
              </a:spcAft>
              <a:buNone/>
            </a:pPr>
            <a:r>
              <a:rPr lang="en-US" sz="2200" b="1" kern="100" spc="75">
                <a:effectLst/>
                <a:latin typeface="Times New Roman" panose="02020603050405020304" pitchFamily="18" charset="0"/>
                <a:ea typeface="Times New Roman" panose="02020603050405020304" pitchFamily="18" charset="0"/>
                <a:cs typeface="Times New Roman" panose="02020603050405020304" pitchFamily="18" charset="0"/>
              </a:rPr>
              <a:t>Quy trình Giao hàng – Hậu cần (Fulfillment &amp; Delivery)</a:t>
            </a:r>
            <a:endPar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Bef>
                <a:spcPts val="400"/>
              </a:spcBef>
              <a:spcAft>
                <a:spcPts val="400"/>
              </a:spcAft>
              <a:buNone/>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9. Trung bình mỗi tháng, bộ phận tiếp nhận bao nhiêu yêu cầu trả hàng từ khách?</a:t>
            </a:r>
          </a:p>
          <a:p>
            <a:pPr algn="just">
              <a:spcBef>
                <a:spcPts val="400"/>
              </a:spcBef>
              <a:spcAft>
                <a:spcPts val="400"/>
              </a:spcAft>
              <a:buNone/>
            </a:pPr>
            <a:r>
              <a:rPr lang="en-US" sz="2200" b="1" kern="100" spc="75">
                <a:effectLst/>
                <a:latin typeface="Times New Roman" panose="02020603050405020304" pitchFamily="18" charset="0"/>
                <a:ea typeface="Times New Roman" panose="02020603050405020304" pitchFamily="18" charset="0"/>
                <a:cs typeface="Times New Roman" panose="02020603050405020304" pitchFamily="18" charset="0"/>
              </a:rPr>
              <a:t>Quy trình Phát triển Công nghệ (Technology Development)</a:t>
            </a:r>
            <a:endPar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Bef>
                <a:spcPts val="400"/>
              </a:spcBef>
              <a:spcAft>
                <a:spcPts val="400"/>
              </a:spcAft>
            </a:pP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10. Trong quy trình phát triển công nghệ, trung bình mỗi sprint anh/chị triển khai bao nhiêu tính năng hoặc cập nhật?</a:t>
            </a:r>
          </a:p>
        </p:txBody>
      </p:sp>
    </p:spTree>
    <p:extLst>
      <p:ext uri="{BB962C8B-B14F-4D97-AF65-F5344CB8AC3E}">
        <p14:creationId xmlns:p14="http://schemas.microsoft.com/office/powerpoint/2010/main" val="915127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FB332-C7C7-CEA8-F32D-9C359D9105E0}"/>
            </a:ext>
          </a:extLst>
        </p:cNvPr>
        <p:cNvGrpSpPr/>
        <p:nvPr/>
      </p:nvGrpSpPr>
      <p:grpSpPr>
        <a:xfrm>
          <a:off x="0" y="0"/>
          <a:ext cx="0" cy="0"/>
          <a:chOff x="0" y="0"/>
          <a:chExt cx="0" cy="0"/>
        </a:xfrm>
      </p:grpSpPr>
      <p:pic>
        <p:nvPicPr>
          <p:cNvPr id="1028" name="Picture 4" descr="Top 50 Background Powerpoint công nghệ đẹp nhất cho bài thuyết trình | ADV  Solutions">
            <a:extLst>
              <a:ext uri="{FF2B5EF4-FFF2-40B4-BE49-F238E27FC236}">
                <a16:creationId xmlns:a16="http://schemas.microsoft.com/office/drawing/2014/main" id="{62FF3F18-CD0C-7069-04A6-226BD5FD6C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274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17389E-EB76-3392-1B44-0024DDFA667A}"/>
              </a:ext>
            </a:extLst>
          </p:cNvPr>
          <p:cNvSpPr txBox="1"/>
          <p:nvPr/>
        </p:nvSpPr>
        <p:spPr>
          <a:xfrm>
            <a:off x="1562003" y="642031"/>
            <a:ext cx="7250051" cy="584775"/>
          </a:xfrm>
          <a:prstGeom prst="rect">
            <a:avLst/>
          </a:prstGeom>
          <a:noFill/>
        </p:spPr>
        <p:txBody>
          <a:bodyPr wrap="square">
            <a:spAutoFit/>
          </a:bodyPr>
          <a:lstStyle/>
          <a:p>
            <a:r>
              <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III. PHÂN TÍCH QUY TRÌNH</a:t>
            </a:r>
            <a:endPar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Freeform 3">
            <a:extLst>
              <a:ext uri="{FF2B5EF4-FFF2-40B4-BE49-F238E27FC236}">
                <a16:creationId xmlns:a16="http://schemas.microsoft.com/office/drawing/2014/main" id="{36B2F54A-9826-BC04-C476-9AADA70DC2D2}"/>
              </a:ext>
            </a:extLst>
          </p:cNvPr>
          <p:cNvSpPr/>
          <p:nvPr/>
        </p:nvSpPr>
        <p:spPr>
          <a:xfrm rot="21448797">
            <a:off x="7413284" y="1161678"/>
            <a:ext cx="4669318" cy="5078866"/>
          </a:xfrm>
          <a:custGeom>
            <a:avLst/>
            <a:gdLst/>
            <a:ahLst/>
            <a:cxnLst/>
            <a:rect l="l" t="t" r="r" b="b"/>
            <a:pathLst>
              <a:path w="7965808" h="10764605">
                <a:moveTo>
                  <a:pt x="0" y="0"/>
                </a:moveTo>
                <a:lnTo>
                  <a:pt x="7965808" y="0"/>
                </a:lnTo>
                <a:lnTo>
                  <a:pt x="7965808" y="10764605"/>
                </a:lnTo>
                <a:lnTo>
                  <a:pt x="0" y="10764605"/>
                </a:lnTo>
                <a:lnTo>
                  <a:pt x="0" y="0"/>
                </a:lnTo>
                <a:close/>
              </a:path>
            </a:pathLst>
          </a:custGeom>
          <a:blipFill>
            <a:blip r:embed="rId4"/>
            <a:stretch>
              <a:fillRect/>
            </a:stretch>
          </a:blipFill>
        </p:spPr>
        <p:txBody>
          <a:bodyPr/>
          <a:lstStyle/>
          <a:p>
            <a:endParaRPr lang="en-US"/>
          </a:p>
        </p:txBody>
      </p:sp>
      <p:sp>
        <p:nvSpPr>
          <p:cNvPr id="11" name="TextBox 10">
            <a:extLst>
              <a:ext uri="{FF2B5EF4-FFF2-40B4-BE49-F238E27FC236}">
                <a16:creationId xmlns:a16="http://schemas.microsoft.com/office/drawing/2014/main" id="{98C7B4E3-857A-8118-429B-FD7E30F64E5A}"/>
              </a:ext>
            </a:extLst>
          </p:cNvPr>
          <p:cNvSpPr txBox="1"/>
          <p:nvPr/>
        </p:nvSpPr>
        <p:spPr>
          <a:xfrm>
            <a:off x="1481606" y="1467137"/>
            <a:ext cx="6282364" cy="2882840"/>
          </a:xfrm>
          <a:prstGeom prst="rect">
            <a:avLst/>
          </a:prstGeom>
          <a:noFill/>
        </p:spPr>
        <p:txBody>
          <a:bodyPr wrap="square">
            <a:spAutoFit/>
          </a:bodyPr>
          <a:lstStyle/>
          <a:p>
            <a:pPr>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1. Phân tích định tính </a:t>
            </a:r>
          </a:p>
          <a:p>
            <a:pPr marL="457200" indent="-457200">
              <a:spcAft>
                <a:spcPts val="800"/>
              </a:spcAft>
              <a:buFont typeface="Wingdings" panose="05000000000000000000" pitchFamily="2" charset="2"/>
              <a:buChar char="q"/>
            </a:pPr>
            <a:r>
              <a:rPr lang="en-US" sz="2800" b="1">
                <a:latin typeface="Times New Roman" panose="02020603050405020304" pitchFamily="18" charset="0"/>
                <a:cs typeface="Times New Roman" panose="02020603050405020304" pitchFamily="18" charset="0"/>
              </a:rPr>
              <a:t>Quy trình Quản lý Dữ liệu và Phân tích (Data Analytics and Management)</a:t>
            </a:r>
          </a:p>
          <a:p>
            <a:pPr marL="457200" indent="-457200">
              <a:spcAft>
                <a:spcPts val="800"/>
              </a:spcAft>
              <a:buFont typeface="Wingdings" panose="05000000000000000000" pitchFamily="2" charset="2"/>
              <a:buChar char="q"/>
            </a:pPr>
            <a:r>
              <a:rPr lang="en-US" sz="2800" b="1">
                <a:latin typeface="Times New Roman" panose="02020603050405020304" pitchFamily="18" charset="0"/>
                <a:cs typeface="Times New Roman" panose="02020603050405020304" pitchFamily="18" charset="0"/>
              </a:rPr>
              <a:t>Quy trình phát triển công nghệ (Technology Development)</a:t>
            </a:r>
          </a:p>
        </p:txBody>
      </p:sp>
      <p:pic>
        <p:nvPicPr>
          <p:cNvPr id="16386" name="Picture 2" descr="30 giây để bán hàng hiệu quả">
            <a:extLst>
              <a:ext uri="{FF2B5EF4-FFF2-40B4-BE49-F238E27FC236}">
                <a16:creationId xmlns:a16="http://schemas.microsoft.com/office/drawing/2014/main" id="{3ED85FA1-F9F6-42C9-A6AB-E68CC44CD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90557">
            <a:off x="7611904" y="4569027"/>
            <a:ext cx="2400300" cy="1632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R Là Gì? Nhiệm Vụ &amp; Vai Trò Của HR Trong Doanh Nghiệp">
            <a:extLst>
              <a:ext uri="{FF2B5EF4-FFF2-40B4-BE49-F238E27FC236}">
                <a16:creationId xmlns:a16="http://schemas.microsoft.com/office/drawing/2014/main" id="{25C76651-B281-93C4-42F0-963B84166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91610">
            <a:off x="7556096" y="2429212"/>
            <a:ext cx="4383692" cy="219184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Cơ cấu tổ chức">
            <a:extLst>
              <a:ext uri="{FF2B5EF4-FFF2-40B4-BE49-F238E27FC236}">
                <a16:creationId xmlns:a16="http://schemas.microsoft.com/office/drawing/2014/main" id="{C2B930A8-B104-A61D-C004-D72524BF03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3050" y="5222505"/>
            <a:ext cx="2579833" cy="1542167"/>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Vietnamobile Customers Care">
            <a:extLst>
              <a:ext uri="{FF2B5EF4-FFF2-40B4-BE49-F238E27FC236}">
                <a16:creationId xmlns:a16="http://schemas.microsoft.com/office/drawing/2014/main" id="{304F7219-3D2E-228F-5BA0-47464D73FA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239624">
            <a:off x="10324478" y="4348961"/>
            <a:ext cx="1380435" cy="16494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E98A020-13D1-821D-8EA6-04849A3CE16B}"/>
              </a:ext>
            </a:extLst>
          </p:cNvPr>
          <p:cNvSpPr txBox="1"/>
          <p:nvPr/>
        </p:nvSpPr>
        <p:spPr>
          <a:xfrm>
            <a:off x="1441408" y="4322536"/>
            <a:ext cx="6282364" cy="2021066"/>
          </a:xfrm>
          <a:prstGeom prst="rect">
            <a:avLst/>
          </a:prstGeom>
          <a:noFill/>
        </p:spPr>
        <p:txBody>
          <a:bodyPr wrap="square">
            <a:spAutoFit/>
          </a:bodyPr>
          <a:lstStyle/>
          <a:p>
            <a:pPr>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2. Phân tích định lượng</a:t>
            </a:r>
          </a:p>
          <a:p>
            <a:pPr marL="457200" indent="-457200">
              <a:spcAft>
                <a:spcPts val="800"/>
              </a:spcAft>
              <a:buFont typeface="Wingdings" panose="05000000000000000000" pitchFamily="2" charset="2"/>
              <a:buChar char="q"/>
            </a:pPr>
            <a:r>
              <a:rPr lang="en-US" sz="2800" b="1">
                <a:latin typeface="Times New Roman" panose="02020603050405020304" pitchFamily="18" charset="0"/>
                <a:cs typeface="Times New Roman" panose="02020603050405020304" pitchFamily="18" charset="0"/>
              </a:rPr>
              <a:t>Quản lý Chuỗi Cung Ứng (Supply Chain Management)</a:t>
            </a:r>
          </a:p>
          <a:p>
            <a:pPr marL="457200" indent="-457200">
              <a:spcAft>
                <a:spcPts val="800"/>
              </a:spcAft>
              <a:buFont typeface="Wingdings" panose="05000000000000000000" pitchFamily="2" charset="2"/>
              <a:buChar char="q"/>
            </a:pPr>
            <a:r>
              <a:rPr lang="en-US" sz="2800" b="1">
                <a:latin typeface="Times New Roman" panose="02020603050405020304" pitchFamily="18" charset="0"/>
                <a:cs typeface="Times New Roman" panose="02020603050405020304" pitchFamily="18" charset="0"/>
              </a:rPr>
              <a:t>Quản lý Hàng tồn kho</a:t>
            </a:r>
          </a:p>
        </p:txBody>
      </p:sp>
    </p:spTree>
    <p:extLst>
      <p:ext uri="{BB962C8B-B14F-4D97-AF65-F5344CB8AC3E}">
        <p14:creationId xmlns:p14="http://schemas.microsoft.com/office/powerpoint/2010/main" val="200173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op 50 Background Powerpoint công nghệ đẹp nhất cho bài thuyết trình | ADV  Solutions">
            <a:extLst>
              <a:ext uri="{FF2B5EF4-FFF2-40B4-BE49-F238E27FC236}">
                <a16:creationId xmlns:a16="http://schemas.microsoft.com/office/drawing/2014/main" id="{CF3AAFDF-F1EE-064C-F1D1-624FB3BE24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274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6FEFBB-3920-B047-55B6-A763F0D06794}"/>
              </a:ext>
            </a:extLst>
          </p:cNvPr>
          <p:cNvSpPr txBox="1"/>
          <p:nvPr/>
        </p:nvSpPr>
        <p:spPr>
          <a:xfrm>
            <a:off x="1562003" y="642031"/>
            <a:ext cx="7250051" cy="584775"/>
          </a:xfrm>
          <a:prstGeom prst="rect">
            <a:avLst/>
          </a:prstGeom>
          <a:noFill/>
        </p:spPr>
        <p:txBody>
          <a:bodyPr wrap="square">
            <a:spAutoFit/>
          </a:bodyPr>
          <a:lstStyle/>
          <a:p>
            <a:r>
              <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I. QUY TRÌNH DOANH NGHIỆP</a:t>
            </a:r>
            <a:endPar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Freeform 3">
            <a:extLst>
              <a:ext uri="{FF2B5EF4-FFF2-40B4-BE49-F238E27FC236}">
                <a16:creationId xmlns:a16="http://schemas.microsoft.com/office/drawing/2014/main" id="{179E5A12-0B8F-6994-A4A6-CC50B6F30177}"/>
              </a:ext>
            </a:extLst>
          </p:cNvPr>
          <p:cNvSpPr/>
          <p:nvPr/>
        </p:nvSpPr>
        <p:spPr>
          <a:xfrm rot="21448797">
            <a:off x="7413284" y="1161678"/>
            <a:ext cx="4669318" cy="5078866"/>
          </a:xfrm>
          <a:custGeom>
            <a:avLst/>
            <a:gdLst/>
            <a:ahLst/>
            <a:cxnLst/>
            <a:rect l="l" t="t" r="r" b="b"/>
            <a:pathLst>
              <a:path w="7965808" h="10764605">
                <a:moveTo>
                  <a:pt x="0" y="0"/>
                </a:moveTo>
                <a:lnTo>
                  <a:pt x="7965808" y="0"/>
                </a:lnTo>
                <a:lnTo>
                  <a:pt x="7965808" y="10764605"/>
                </a:lnTo>
                <a:lnTo>
                  <a:pt x="0" y="10764605"/>
                </a:lnTo>
                <a:lnTo>
                  <a:pt x="0" y="0"/>
                </a:lnTo>
                <a:close/>
              </a:path>
            </a:pathLst>
          </a:custGeom>
          <a:blipFill>
            <a:blip r:embed="rId4"/>
            <a:stretch>
              <a:fillRect/>
            </a:stretch>
          </a:blipFill>
        </p:spPr>
        <p:txBody>
          <a:bodyPr/>
          <a:lstStyle/>
          <a:p>
            <a:endParaRPr lang="en-US"/>
          </a:p>
        </p:txBody>
      </p:sp>
      <p:pic>
        <p:nvPicPr>
          <p:cNvPr id="8" name="Picture 6" descr="HR Là Gì? Nhiệm Vụ &amp; Vai Trò Của HR Trong Doanh Nghiệp">
            <a:extLst>
              <a:ext uri="{FF2B5EF4-FFF2-40B4-BE49-F238E27FC236}">
                <a16:creationId xmlns:a16="http://schemas.microsoft.com/office/drawing/2014/main" id="{18B69602-C895-9320-2921-DBBCBEE4D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91610">
            <a:off x="7556095" y="2333077"/>
            <a:ext cx="4383692" cy="21918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82F9425-E0DE-C565-B17A-CAAD96FCD2D1}"/>
              </a:ext>
            </a:extLst>
          </p:cNvPr>
          <p:cNvSpPr txBox="1"/>
          <p:nvPr/>
        </p:nvSpPr>
        <p:spPr>
          <a:xfrm>
            <a:off x="1680536" y="1388460"/>
            <a:ext cx="4892143" cy="530594"/>
          </a:xfrm>
          <a:prstGeom prst="rect">
            <a:avLst/>
          </a:prstGeom>
          <a:noFill/>
        </p:spPr>
        <p:txBody>
          <a:bodyPr wrap="square">
            <a:spAutoFit/>
          </a:bodyPr>
          <a:lstStyle/>
          <a:p>
            <a:pPr>
              <a:lnSpc>
                <a:spcPct val="107000"/>
              </a:lnSpc>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1. QUY TRÌNH QUẢN LÝ</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6F7017-9075-3843-D868-96EF0A7054F3}"/>
              </a:ext>
            </a:extLst>
          </p:cNvPr>
          <p:cNvSpPr txBox="1"/>
          <p:nvPr/>
        </p:nvSpPr>
        <p:spPr>
          <a:xfrm>
            <a:off x="1252606" y="2202305"/>
            <a:ext cx="5748002" cy="983283"/>
          </a:xfrm>
          <a:prstGeom prst="rect">
            <a:avLst/>
          </a:prstGeom>
          <a:noFill/>
        </p:spPr>
        <p:txBody>
          <a:bodyPr wrap="square">
            <a:spAutoFit/>
          </a:bodyPr>
          <a:lstStyle/>
          <a:p>
            <a:pPr marL="457200" indent="-457200" algn="just">
              <a:lnSpc>
                <a:spcPct val="107000"/>
              </a:lnSpc>
              <a:spcAft>
                <a:spcPts val="800"/>
              </a:spcAft>
              <a:buFont typeface="Wingdings" panose="05000000000000000000" pitchFamily="2" charset="2"/>
              <a:buChar char="q"/>
            </a:pPr>
            <a:r>
              <a:rPr lang="en-US" sz="2800">
                <a:latin typeface="Times New Roman" panose="02020603050405020304" pitchFamily="18" charset="0"/>
                <a:ea typeface="Asap"/>
                <a:cs typeface="Times New Roman" panose="02020603050405020304" pitchFamily="18" charset="0"/>
                <a:sym typeface="Asap"/>
              </a:rPr>
              <a:t>Quy trình quản lý chuỗi cung ứng (Supply Chain Management)</a:t>
            </a:r>
          </a:p>
        </p:txBody>
      </p:sp>
      <p:pic>
        <p:nvPicPr>
          <p:cNvPr id="3080" name="Picture 8" descr="Supply Chain Là Gì? Vai Trò Của Supply Chain Trong Doanh Nghiệp">
            <a:extLst>
              <a:ext uri="{FF2B5EF4-FFF2-40B4-BE49-F238E27FC236}">
                <a16:creationId xmlns:a16="http://schemas.microsoft.com/office/drawing/2014/main" id="{24086398-9F49-C4BE-A816-E97E059340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27539">
            <a:off x="7674875" y="4606091"/>
            <a:ext cx="2274358" cy="16098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10 phương pháp phân tích dữ liệu - VinBigdata">
            <a:extLst>
              <a:ext uri="{FF2B5EF4-FFF2-40B4-BE49-F238E27FC236}">
                <a16:creationId xmlns:a16="http://schemas.microsoft.com/office/drawing/2014/main" id="{255F6DDB-A421-E8A2-38D6-9B9291585E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413142">
            <a:off x="9998616" y="4536336"/>
            <a:ext cx="2062697" cy="137263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1682795-6FED-CFBC-AEFA-18ADFF6E9DF1}"/>
              </a:ext>
            </a:extLst>
          </p:cNvPr>
          <p:cNvSpPr txBox="1"/>
          <p:nvPr/>
        </p:nvSpPr>
        <p:spPr>
          <a:xfrm>
            <a:off x="824677" y="3426251"/>
            <a:ext cx="6479204" cy="954107"/>
          </a:xfrm>
          <a:prstGeom prst="rect">
            <a:avLst/>
          </a:prstGeom>
          <a:noFill/>
        </p:spPr>
        <p:txBody>
          <a:bodyPr wrap="square">
            <a:spAutoFit/>
          </a:bodyPr>
          <a:lstStyle/>
          <a:p>
            <a:pPr marL="457200" indent="-457200">
              <a:buFont typeface="Wingdings" panose="05000000000000000000" pitchFamily="2" charset="2"/>
              <a:buChar char="q"/>
            </a:pPr>
            <a:r>
              <a:rPr lang="en-US" sz="2800">
                <a:latin typeface="Times New Roman" panose="02020603050405020304" pitchFamily="18" charset="0"/>
                <a:cs typeface="Times New Roman" panose="02020603050405020304" pitchFamily="18" charset="0"/>
              </a:rPr>
              <a:t>Quy trình quản lý nhân sự (Human Resource Management)</a:t>
            </a:r>
          </a:p>
        </p:txBody>
      </p:sp>
      <p:sp>
        <p:nvSpPr>
          <p:cNvPr id="23" name="TextBox 22">
            <a:extLst>
              <a:ext uri="{FF2B5EF4-FFF2-40B4-BE49-F238E27FC236}">
                <a16:creationId xmlns:a16="http://schemas.microsoft.com/office/drawing/2014/main" id="{D8CC245B-CDC0-3464-BF4D-D813E5C70A6D}"/>
              </a:ext>
            </a:extLst>
          </p:cNvPr>
          <p:cNvSpPr txBox="1"/>
          <p:nvPr/>
        </p:nvSpPr>
        <p:spPr>
          <a:xfrm>
            <a:off x="1224110" y="4786382"/>
            <a:ext cx="6411540" cy="954107"/>
          </a:xfrm>
          <a:prstGeom prst="rect">
            <a:avLst/>
          </a:prstGeom>
          <a:noFill/>
        </p:spPr>
        <p:txBody>
          <a:bodyPr wrap="square">
            <a:spAutoFit/>
          </a:bodyPr>
          <a:lstStyle/>
          <a:p>
            <a:pPr marL="457200" indent="-457200">
              <a:buFont typeface="Wingdings" panose="05000000000000000000" pitchFamily="2" charset="2"/>
              <a:buChar char="q"/>
            </a:pPr>
            <a:r>
              <a:rPr lang="en-US" sz="2800">
                <a:latin typeface="Times New Roman" panose="02020603050405020304" pitchFamily="18" charset="0"/>
                <a:cs typeface="Times New Roman" panose="02020603050405020304" pitchFamily="18" charset="0"/>
              </a:rPr>
              <a:t>Quy trình quản lý dữ liệu và phân tích (Data Analytics and Management)</a:t>
            </a:r>
          </a:p>
        </p:txBody>
      </p:sp>
    </p:spTree>
    <p:extLst>
      <p:ext uri="{BB962C8B-B14F-4D97-AF65-F5344CB8AC3E}">
        <p14:creationId xmlns:p14="http://schemas.microsoft.com/office/powerpoint/2010/main" val="873061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5 việc nên làm để tăng giá trị bản thân - QuanTriMang.com">
            <a:extLst>
              <a:ext uri="{FF2B5EF4-FFF2-40B4-BE49-F238E27FC236}">
                <a16:creationId xmlns:a16="http://schemas.microsoft.com/office/drawing/2014/main" id="{F1F5556A-1FC0-64D1-F4B1-4E4583F09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604" y="932688"/>
            <a:ext cx="6826396" cy="59253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D8CAC58-C37D-EC98-0A3D-C40ED1C921AD}"/>
              </a:ext>
            </a:extLst>
          </p:cNvPr>
          <p:cNvSpPr txBox="1"/>
          <p:nvPr/>
        </p:nvSpPr>
        <p:spPr>
          <a:xfrm>
            <a:off x="240030" y="311783"/>
            <a:ext cx="11204140" cy="872034"/>
          </a:xfrm>
          <a:prstGeom prst="rect">
            <a:avLst/>
          </a:prstGeom>
          <a:noFill/>
        </p:spPr>
        <p:txBody>
          <a:bodyPr wrap="square">
            <a:spAutoFit/>
          </a:bodyPr>
          <a:lstStyle/>
          <a:p>
            <a:pPr>
              <a:spcAft>
                <a:spcPts val="8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1. Phân tích định tính </a:t>
            </a:r>
          </a:p>
          <a:p>
            <a:pPr marL="457200" indent="-457200">
              <a:spcAft>
                <a:spcPts val="800"/>
              </a:spcAft>
              <a:buFont typeface="Wingdings" panose="05000000000000000000" pitchFamily="2" charset="2"/>
              <a:buChar char="q"/>
            </a:pPr>
            <a:r>
              <a:rPr lang="en-US" sz="2200" b="1">
                <a:latin typeface="Times New Roman" panose="02020603050405020304" pitchFamily="18" charset="0"/>
                <a:cs typeface="Times New Roman" panose="02020603050405020304" pitchFamily="18" charset="0"/>
              </a:rPr>
              <a:t>Quy trình Quản lý Dữ liệu và Phân tích (Data Analytics and Management)</a:t>
            </a:r>
          </a:p>
        </p:txBody>
      </p:sp>
      <p:sp>
        <p:nvSpPr>
          <p:cNvPr id="6" name="TextBox 6">
            <a:extLst>
              <a:ext uri="{FF2B5EF4-FFF2-40B4-BE49-F238E27FC236}">
                <a16:creationId xmlns:a16="http://schemas.microsoft.com/office/drawing/2014/main" id="{02AB001F-6598-5BFC-7751-BBB02E02C1C6}"/>
              </a:ext>
            </a:extLst>
          </p:cNvPr>
          <p:cNvSpPr txBox="1"/>
          <p:nvPr/>
        </p:nvSpPr>
        <p:spPr>
          <a:xfrm>
            <a:off x="335588" y="1198938"/>
            <a:ext cx="7830004" cy="4739759"/>
          </a:xfrm>
          <a:prstGeom prst="rect">
            <a:avLst/>
          </a:prstGeom>
        </p:spPr>
        <p:txBody>
          <a:bodyPr wrap="square" lIns="0" tIns="0" rIns="0" bIns="0" rtlCol="0" anchor="t">
            <a:spAutoFit/>
          </a:bodyPr>
          <a:lstStyle/>
          <a:p>
            <a:pPr algn="just"/>
            <a:r>
              <a:rPr lang="en-US" sz="2200" b="1">
                <a:solidFill>
                  <a:srgbClr val="302C2C"/>
                </a:solidFill>
                <a:latin typeface="Times New Roman" panose="02020603050405020304" pitchFamily="18" charset="0"/>
                <a:ea typeface="Varela Round"/>
                <a:cs typeface="Times New Roman" panose="02020603050405020304" pitchFamily="18" charset="0"/>
                <a:sym typeface="Varela Round"/>
              </a:rPr>
              <a:t>Phân tích giá trị gia tăng (Value Analysis)</a:t>
            </a:r>
          </a:p>
          <a:p>
            <a:pPr algn="just"/>
            <a:r>
              <a:rPr lang="en-US" sz="2200" kern="100" spc="75">
                <a:latin typeface="Times New Roman" panose="02020603050405020304" pitchFamily="18" charset="0"/>
                <a:ea typeface="Times New Roman" panose="02020603050405020304" pitchFamily="18" charset="0"/>
                <a:cs typeface="Times New Roman" panose="02020603050405020304" pitchFamily="18" charset="0"/>
              </a:rPr>
              <a:t>Trong hệ thống quy trình nghiệp vụ của Amazon, quản lý dữ liệu và phân tích đóng vai trò là nền tảng ra quyết định ở cấp độ chiến lược và vận hành. Phân tích giá trị gia tăng giúp xác định mức độ tạo giá trị thực sự của từng hoạt động trong quy trình, dựa trên ba nhóm:</a:t>
            </a:r>
          </a:p>
          <a:p>
            <a:r>
              <a:rPr lang="en-US" sz="2200" b="1">
                <a:latin typeface="Times New Roman" panose="02020603050405020304" pitchFamily="18" charset="0"/>
                <a:ea typeface="Calibri" panose="020F0502020204030204" pitchFamily="34" charset="0"/>
                <a:cs typeface="Times New Roman" panose="02020603050405020304" pitchFamily="18" charset="0"/>
              </a:rPr>
              <a:t>VA (Value-Added): </a:t>
            </a:r>
          </a:p>
          <a:p>
            <a:r>
              <a:rPr lang="en-US" sz="2200">
                <a:latin typeface="Times New Roman" panose="02020603050405020304" pitchFamily="18" charset="0"/>
                <a:cs typeface="Times New Roman" panose="02020603050405020304" pitchFamily="18" charset="0"/>
              </a:rPr>
              <a:t>Thu thập dữ liệu người dùng, Phân tích hành vi để gợi ý sản phẩm hoặc điều phối tồn kho</a:t>
            </a:r>
          </a:p>
          <a:p>
            <a:r>
              <a:rPr lang="en-US" sz="2200" b="1">
                <a:latin typeface="Times New Roman" panose="02020603050405020304" pitchFamily="18" charset="0"/>
                <a:ea typeface="Calibri" panose="020F0502020204030204" pitchFamily="34" charset="0"/>
                <a:cs typeface="Times New Roman" panose="02020603050405020304" pitchFamily="18" charset="0"/>
              </a:rPr>
              <a:t>VBA (Business-Added):</a:t>
            </a:r>
          </a:p>
          <a:p>
            <a:r>
              <a:rPr lang="en-US" sz="2200">
                <a:latin typeface="Times New Roman" panose="02020603050405020304" pitchFamily="18" charset="0"/>
                <a:cs typeface="Times New Roman" panose="02020603050405020304" pitchFamily="18" charset="0"/>
              </a:rPr>
              <a:t>Làm sạch, chuẩn hóa và mã hóa dữ liệu, Tích hợp dữ liệu từ nhiều bộ phận nội bộTạo báo cáo và dashboard cho quản lý</a:t>
            </a:r>
          </a:p>
          <a:p>
            <a:r>
              <a:rPr lang="en-US" sz="2200" b="1">
                <a:latin typeface="Times New Roman" panose="02020603050405020304" pitchFamily="18" charset="0"/>
                <a:ea typeface="Calibri" panose="020F0502020204030204" pitchFamily="34" charset="0"/>
                <a:cs typeface="Times New Roman" panose="02020603050405020304" pitchFamily="18" charset="0"/>
              </a:rPr>
              <a:t>NVA (Non-Value-Added):</a:t>
            </a:r>
          </a:p>
          <a:p>
            <a:r>
              <a:rPr lang="en-US" sz="2200">
                <a:latin typeface="Times New Roman" panose="02020603050405020304" pitchFamily="18" charset="0"/>
                <a:cs typeface="Times New Roman" panose="02020603050405020304" pitchFamily="18" charset="0"/>
              </a:rPr>
              <a:t>Ghi nhận lỗi dữ liệu, Truy xuất dữ liệu cũ theo cách thủ công</a:t>
            </a:r>
          </a:p>
        </p:txBody>
      </p:sp>
    </p:spTree>
    <p:extLst>
      <p:ext uri="{BB962C8B-B14F-4D97-AF65-F5344CB8AC3E}">
        <p14:creationId xmlns:p14="http://schemas.microsoft.com/office/powerpoint/2010/main" val="2259920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Nguyên nhân gây lãng phí thời gian và giải pháp cho doanh nghiệp">
            <a:extLst>
              <a:ext uri="{FF2B5EF4-FFF2-40B4-BE49-F238E27FC236}">
                <a16:creationId xmlns:a16="http://schemas.microsoft.com/office/drawing/2014/main" id="{4D93EDA2-2253-E687-F19F-7495A9C73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1322" y="2949890"/>
            <a:ext cx="3880678" cy="38806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1509D4FD-3EAF-4CAD-B1AA-3DA6A65CC99C}"/>
              </a:ext>
            </a:extLst>
          </p:cNvPr>
          <p:cNvSpPr txBox="1"/>
          <p:nvPr/>
        </p:nvSpPr>
        <p:spPr>
          <a:xfrm>
            <a:off x="347472" y="1152475"/>
            <a:ext cx="5084523" cy="412421"/>
          </a:xfrm>
          <a:prstGeom prst="rect">
            <a:avLst/>
          </a:prstGeom>
        </p:spPr>
        <p:txBody>
          <a:bodyPr wrap="square" lIns="0" tIns="0" rIns="0" bIns="0" rtlCol="0" anchor="t">
            <a:spAutoFit/>
          </a:bodyPr>
          <a:lstStyle/>
          <a:p>
            <a:pPr>
              <a:lnSpc>
                <a:spcPts val="3600"/>
              </a:lnSpc>
            </a:pPr>
            <a:r>
              <a:rPr lang="en-US" sz="2200" b="1">
                <a:solidFill>
                  <a:srgbClr val="302C2C"/>
                </a:solidFill>
                <a:latin typeface="Times New Roman" panose="02020603050405020304" pitchFamily="18" charset="0"/>
                <a:ea typeface="Varela Round"/>
                <a:cs typeface="Times New Roman" panose="02020603050405020304" pitchFamily="18" charset="0"/>
                <a:sym typeface="Varela Round"/>
              </a:rPr>
              <a:t>Phân tích sự lãng phí (Waste Analysis)</a:t>
            </a:r>
          </a:p>
        </p:txBody>
      </p:sp>
      <p:sp>
        <p:nvSpPr>
          <p:cNvPr id="7" name="TextBox 6">
            <a:extLst>
              <a:ext uri="{FF2B5EF4-FFF2-40B4-BE49-F238E27FC236}">
                <a16:creationId xmlns:a16="http://schemas.microsoft.com/office/drawing/2014/main" id="{EC35D07F-5820-62C6-8251-87B9FBE80FB3}"/>
              </a:ext>
            </a:extLst>
          </p:cNvPr>
          <p:cNvSpPr txBox="1"/>
          <p:nvPr/>
        </p:nvSpPr>
        <p:spPr>
          <a:xfrm>
            <a:off x="0" y="1564896"/>
            <a:ext cx="8765589" cy="5265672"/>
          </a:xfrm>
          <a:prstGeom prst="rect">
            <a:avLst/>
          </a:prstGeom>
          <a:noFill/>
        </p:spPr>
        <p:txBody>
          <a:bodyPr wrap="square">
            <a:spAutoFit/>
          </a:bodyPr>
          <a:lstStyle/>
          <a:p>
            <a:pPr marL="239925" lvl="1" algn="just">
              <a:lnSpc>
                <a:spcPts val="2667"/>
              </a:lnSpc>
            </a:pPr>
            <a:r>
              <a:rPr lang="en-US" sz="2200" b="1">
                <a:solidFill>
                  <a:srgbClr val="231F20"/>
                </a:solidFill>
                <a:latin typeface="Times New Roman" panose="02020603050405020304" pitchFamily="18" charset="0"/>
                <a:ea typeface="Asap Bold"/>
                <a:cs typeface="Times New Roman" panose="02020603050405020304" pitchFamily="18" charset="0"/>
                <a:sym typeface="Asap Bold"/>
              </a:rPr>
              <a:t>1.Move (Di chuyển):</a:t>
            </a:r>
            <a:endParaRPr lang="en-US" sz="2200">
              <a:solidFill>
                <a:srgbClr val="231F20"/>
              </a:solidFill>
              <a:latin typeface="Times New Roman" panose="02020603050405020304" pitchFamily="18" charset="0"/>
              <a:ea typeface="Asap"/>
              <a:cs typeface="Times New Roman" panose="02020603050405020304" pitchFamily="18" charset="0"/>
              <a:sym typeface="Asap"/>
            </a:endParaRPr>
          </a:p>
          <a:p>
            <a:pPr marL="239925" lvl="1" algn="just">
              <a:lnSpc>
                <a:spcPts val="2667"/>
              </a:lnSpc>
            </a:pPr>
            <a:r>
              <a:rPr lang="en-US" sz="2200">
                <a:solidFill>
                  <a:srgbClr val="231F20"/>
                </a:solidFill>
                <a:latin typeface="Times New Roman" panose="02020603050405020304" pitchFamily="18" charset="0"/>
                <a:ea typeface="Asap"/>
                <a:cs typeface="Times New Roman" panose="02020603050405020304" pitchFamily="18" charset="0"/>
                <a:sym typeface="Asap"/>
              </a:rPr>
              <a:t>- Lãng phí do chuyển giao dữ liệu giữa nhiều hệ thống không tích hợp, gây mất thời gian.</a:t>
            </a:r>
          </a:p>
          <a:p>
            <a:pPr marL="239925" lvl="1" algn="just">
              <a:lnSpc>
                <a:spcPts val="2667"/>
              </a:lnSpc>
            </a:pPr>
            <a:r>
              <a:rPr lang="en-US" sz="2200">
                <a:solidFill>
                  <a:srgbClr val="231F20"/>
                </a:solidFill>
                <a:latin typeface="Times New Roman" panose="02020603050405020304" pitchFamily="18" charset="0"/>
                <a:ea typeface="Asap"/>
                <a:cs typeface="Times New Roman" panose="02020603050405020304" pitchFamily="18" charset="0"/>
                <a:sym typeface="Asap"/>
              </a:rPr>
              <a:t>- Hệ quả: </a:t>
            </a:r>
            <a:r>
              <a:rPr lang="en-US" sz="2200">
                <a:latin typeface="Times New Roman" panose="02020603050405020304" pitchFamily="18" charset="0"/>
                <a:cs typeface="Times New Roman" panose="02020603050405020304" pitchFamily="18" charset="0"/>
              </a:rPr>
              <a:t>Làm gia tăng chi phí lưu trữ và băng thông, Dễ gây sai lệch dữ liệu do sự không đồng bộ giữa các bản sao, Làm chậm quá trình truy xuất và phân tích, giảm tính linh hoạt trong ra quyết định nhanh.</a:t>
            </a:r>
          </a:p>
          <a:p>
            <a:pPr marL="239925" lvl="1" algn="just">
              <a:lnSpc>
                <a:spcPts val="2667"/>
              </a:lnSpc>
            </a:pPr>
            <a:r>
              <a:rPr lang="en-US" sz="2200" b="1">
                <a:solidFill>
                  <a:srgbClr val="231F20"/>
                </a:solidFill>
                <a:latin typeface="Times New Roman" panose="02020603050405020304" pitchFamily="18" charset="0"/>
                <a:ea typeface="Asap"/>
                <a:cs typeface="Times New Roman" panose="02020603050405020304" pitchFamily="18" charset="0"/>
                <a:sym typeface="Asap"/>
              </a:rPr>
              <a:t>2. Hold (Chờ đợi)</a:t>
            </a:r>
          </a:p>
          <a:p>
            <a:pPr marL="239925" lvl="1" algn="just">
              <a:lnSpc>
                <a:spcPts val="2667"/>
              </a:lnSpc>
            </a:pPr>
            <a:r>
              <a:rPr lang="en-US" sz="2200">
                <a:latin typeface="Times New Roman" panose="02020603050405020304" pitchFamily="18" charset="0"/>
                <a:cs typeface="Times New Roman" panose="02020603050405020304" pitchFamily="18" charset="0"/>
              </a:rPr>
              <a:t>- Nhiều dữ liệu thu thập từ IoT (ví dụ: theo dõi đơn hàng, nhiệt độ kho) chỉ dùng cho lưu trữ thay vì khai thác cảnh báo tự động</a:t>
            </a:r>
          </a:p>
          <a:p>
            <a:pPr marL="239925" lvl="1" algn="just">
              <a:lnSpc>
                <a:spcPts val="2667"/>
              </a:lnSpc>
            </a:pPr>
            <a:r>
              <a:rPr lang="en-US" sz="2200">
                <a:solidFill>
                  <a:srgbClr val="231F20"/>
                </a:solidFill>
                <a:latin typeface="Times New Roman" panose="02020603050405020304" pitchFamily="18" charset="0"/>
                <a:ea typeface="Asap"/>
                <a:cs typeface="Times New Roman" panose="02020603050405020304" pitchFamily="18" charset="0"/>
                <a:sym typeface="Asap"/>
              </a:rPr>
              <a:t>- Hệ quả: </a:t>
            </a:r>
            <a:r>
              <a:rPr lang="en-US" sz="2200">
                <a:latin typeface="Times New Roman" panose="02020603050405020304" pitchFamily="18" charset="0"/>
                <a:cs typeface="Times New Roman" panose="02020603050405020304" pitchFamily="18" charset="0"/>
              </a:rPr>
              <a:t>Dữ liệu "già hóa“, Tăng chi phí lưu trữ, Gây ra độ trễ trong công việc</a:t>
            </a:r>
          </a:p>
          <a:p>
            <a:pPr marL="239925" lvl="1" algn="just">
              <a:lnSpc>
                <a:spcPts val="2667"/>
              </a:lnSpc>
            </a:pPr>
            <a:r>
              <a:rPr lang="en-US" sz="2200" b="1">
                <a:solidFill>
                  <a:srgbClr val="231F20"/>
                </a:solidFill>
                <a:latin typeface="Times New Roman" panose="02020603050405020304" pitchFamily="18" charset="0"/>
                <a:ea typeface="Asap Bold"/>
                <a:cs typeface="Times New Roman" panose="02020603050405020304" pitchFamily="18" charset="0"/>
                <a:sym typeface="Asap Bold"/>
              </a:rPr>
              <a:t>3.Overdo (Làm dư thừa):</a:t>
            </a:r>
          </a:p>
          <a:p>
            <a:pPr marL="239925" lvl="1" algn="just">
              <a:lnSpc>
                <a:spcPts val="2667"/>
              </a:lnSpc>
            </a:pPr>
            <a:r>
              <a:rPr lang="en-US" sz="2200" b="1">
                <a:solidFill>
                  <a:srgbClr val="231F20"/>
                </a:solidFill>
                <a:latin typeface="Times New Roman" panose="02020603050405020304" pitchFamily="18" charset="0"/>
                <a:ea typeface="Asap"/>
                <a:cs typeface="Times New Roman" panose="02020603050405020304" pitchFamily="18" charset="0"/>
                <a:sym typeface="Asap"/>
              </a:rPr>
              <a:t>- </a:t>
            </a:r>
            <a:r>
              <a:rPr lang="en-US" sz="2200">
                <a:latin typeface="Times New Roman" panose="02020603050405020304" pitchFamily="18" charset="0"/>
                <a:cs typeface="Times New Roman" panose="02020603050405020304" pitchFamily="18" charset="0"/>
              </a:rPr>
              <a:t>Phân tích hàng các dữ liệu không liên quan dẫn đến dashboard quá phức tạp, hoặc không được người ra quyết định sử dụng hiệu quả.</a:t>
            </a:r>
          </a:p>
          <a:p>
            <a:pPr marL="239925" lvl="1" algn="just">
              <a:lnSpc>
                <a:spcPts val="2667"/>
              </a:lnSpc>
            </a:pPr>
            <a:r>
              <a:rPr lang="en-US" sz="2200" b="1">
                <a:solidFill>
                  <a:srgbClr val="231F20"/>
                </a:solidFill>
                <a:latin typeface="Times New Roman" panose="02020603050405020304" pitchFamily="18" charset="0"/>
                <a:ea typeface="Asap"/>
                <a:cs typeface="Times New Roman" panose="02020603050405020304" pitchFamily="18" charset="0"/>
                <a:sym typeface="Asap"/>
              </a:rPr>
              <a:t>- </a:t>
            </a:r>
            <a:r>
              <a:rPr lang="en-US" sz="2200">
                <a:latin typeface="Times New Roman" panose="02020603050405020304" pitchFamily="18" charset="0"/>
                <a:cs typeface="Times New Roman" panose="02020603050405020304" pitchFamily="18" charset="0"/>
              </a:rPr>
              <a:t>Lãng phí tài nguyên, Làm nhiễu thông tin, Gây trì hoãn ra quyết định</a:t>
            </a:r>
            <a:endParaRPr lang="en-US" sz="2200" b="1">
              <a:solidFill>
                <a:srgbClr val="231F20"/>
              </a:solidFill>
              <a:latin typeface="Times New Roman" panose="02020603050405020304" pitchFamily="18" charset="0"/>
              <a:ea typeface="Asap"/>
              <a:cs typeface="Times New Roman" panose="02020603050405020304" pitchFamily="18" charset="0"/>
              <a:sym typeface="Asap"/>
            </a:endParaRPr>
          </a:p>
        </p:txBody>
      </p:sp>
      <p:sp>
        <p:nvSpPr>
          <p:cNvPr id="8" name="TextBox 7">
            <a:extLst>
              <a:ext uri="{FF2B5EF4-FFF2-40B4-BE49-F238E27FC236}">
                <a16:creationId xmlns:a16="http://schemas.microsoft.com/office/drawing/2014/main" id="{295D1DA7-58DD-E3BB-14FD-DEF4F219FEF4}"/>
              </a:ext>
            </a:extLst>
          </p:cNvPr>
          <p:cNvSpPr txBox="1"/>
          <p:nvPr/>
        </p:nvSpPr>
        <p:spPr>
          <a:xfrm>
            <a:off x="240030" y="311783"/>
            <a:ext cx="11204140" cy="872034"/>
          </a:xfrm>
          <a:prstGeom prst="rect">
            <a:avLst/>
          </a:prstGeom>
          <a:noFill/>
        </p:spPr>
        <p:txBody>
          <a:bodyPr wrap="square">
            <a:spAutoFit/>
          </a:bodyPr>
          <a:lstStyle/>
          <a:p>
            <a:pPr>
              <a:spcAft>
                <a:spcPts val="8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1. Phân tích định tính </a:t>
            </a:r>
          </a:p>
          <a:p>
            <a:pPr marL="457200" indent="-457200">
              <a:spcAft>
                <a:spcPts val="800"/>
              </a:spcAft>
              <a:buFont typeface="Wingdings" panose="05000000000000000000" pitchFamily="2" charset="2"/>
              <a:buChar char="q"/>
            </a:pPr>
            <a:r>
              <a:rPr lang="en-US" sz="2200" b="1">
                <a:latin typeface="Times New Roman" panose="02020603050405020304" pitchFamily="18" charset="0"/>
                <a:cs typeface="Times New Roman" panose="02020603050405020304" pitchFamily="18" charset="0"/>
              </a:rPr>
              <a:t>Quy trình Quản lý Dữ liệu và Phân tích (Data Analytics and Management)</a:t>
            </a:r>
          </a:p>
        </p:txBody>
      </p:sp>
    </p:spTree>
    <p:extLst>
      <p:ext uri="{BB962C8B-B14F-4D97-AF65-F5344CB8AC3E}">
        <p14:creationId xmlns:p14="http://schemas.microsoft.com/office/powerpoint/2010/main" val="987339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75683-A94F-6EB7-D76C-75A5BCC5D69D}"/>
            </a:ext>
          </a:extLst>
        </p:cNvPr>
        <p:cNvGrpSpPr/>
        <p:nvPr/>
      </p:nvGrpSpPr>
      <p:grpSpPr>
        <a:xfrm>
          <a:off x="0" y="0"/>
          <a:ext cx="0" cy="0"/>
          <a:chOff x="0" y="0"/>
          <a:chExt cx="0" cy="0"/>
        </a:xfrm>
      </p:grpSpPr>
      <p:pic>
        <p:nvPicPr>
          <p:cNvPr id="27650" name="Picture 2" descr="5 việc nên làm để tăng giá trị bản thân - QuanTriMang.com">
            <a:extLst>
              <a:ext uri="{FF2B5EF4-FFF2-40B4-BE49-F238E27FC236}">
                <a16:creationId xmlns:a16="http://schemas.microsoft.com/office/drawing/2014/main" id="{9801F2C3-B2CC-45AF-53E3-D481E53BF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604" y="932688"/>
            <a:ext cx="6826396" cy="59253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3239FD-5881-AE7C-40DC-55D34835C663}"/>
              </a:ext>
            </a:extLst>
          </p:cNvPr>
          <p:cNvSpPr txBox="1"/>
          <p:nvPr/>
        </p:nvSpPr>
        <p:spPr>
          <a:xfrm>
            <a:off x="340614" y="329352"/>
            <a:ext cx="11204140" cy="872034"/>
          </a:xfrm>
          <a:prstGeom prst="rect">
            <a:avLst/>
          </a:prstGeom>
          <a:noFill/>
        </p:spPr>
        <p:txBody>
          <a:bodyPr wrap="square">
            <a:spAutoFit/>
          </a:bodyPr>
          <a:lstStyle/>
          <a:p>
            <a:pPr>
              <a:spcAft>
                <a:spcPts val="8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1. Phân tích định tính </a:t>
            </a:r>
          </a:p>
          <a:p>
            <a:pPr marL="457200" indent="-457200">
              <a:spcAft>
                <a:spcPts val="800"/>
              </a:spcAft>
              <a:buFont typeface="Wingdings" panose="05000000000000000000" pitchFamily="2" charset="2"/>
              <a:buChar char="q"/>
            </a:pPr>
            <a:r>
              <a:rPr lang="en-US" sz="2200" b="1">
                <a:latin typeface="Times New Roman" panose="02020603050405020304" pitchFamily="18" charset="0"/>
                <a:cs typeface="Times New Roman" panose="02020603050405020304" pitchFamily="18" charset="0"/>
              </a:rPr>
              <a:t>Quy trình Quản lý Dữ liệu và Phân tích (Data Analytics and Management)</a:t>
            </a:r>
          </a:p>
        </p:txBody>
      </p:sp>
      <p:sp>
        <p:nvSpPr>
          <p:cNvPr id="8" name="TextBox 7">
            <a:extLst>
              <a:ext uri="{FF2B5EF4-FFF2-40B4-BE49-F238E27FC236}">
                <a16:creationId xmlns:a16="http://schemas.microsoft.com/office/drawing/2014/main" id="{05AE4E5B-DDDF-4279-DEE3-991927259B97}"/>
              </a:ext>
            </a:extLst>
          </p:cNvPr>
          <p:cNvSpPr txBox="1"/>
          <p:nvPr/>
        </p:nvSpPr>
        <p:spPr>
          <a:xfrm>
            <a:off x="340614" y="1201386"/>
            <a:ext cx="8556498" cy="5201424"/>
          </a:xfrm>
          <a:prstGeom prst="rect">
            <a:avLst/>
          </a:prstGeom>
          <a:noFill/>
        </p:spPr>
        <p:txBody>
          <a:bodyPr wrap="square">
            <a:spAutoFit/>
          </a:bodyPr>
          <a:lstStyle/>
          <a:p>
            <a:r>
              <a:rPr lang="en-US" sz="2200" b="1">
                <a:solidFill>
                  <a:srgbClr val="302C2C"/>
                </a:solidFill>
                <a:latin typeface="Times New Roman" panose="02020603050405020304" pitchFamily="18" charset="0"/>
                <a:ea typeface="Varela Round"/>
                <a:cs typeface="Times New Roman" panose="02020603050405020304" pitchFamily="18" charset="0"/>
                <a:sym typeface="Varela Round"/>
              </a:rPr>
              <a:t>Phân tích giá trị gia tăng (Value Analysis)</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Amazon là tập đoàn công nghệ tích hợp thương mại điện tử, logistics, AI và điện toán đám mây. Do đó, quy trình phát triển công nghệ đóng vai trò chiến lược, đảm bảo đổi mới liên tục và khả năng mở rộng toàn cầu. Việc phân tích giá trị giúp nhận diện những hoạt động nào thực sự tạo ra lợi ích cho doanh nghiệp và khách hàng.</a:t>
            </a:r>
          </a:p>
          <a:p>
            <a:r>
              <a:rPr lang="en-US" sz="2200" b="1">
                <a:latin typeface="Times New Roman" panose="02020603050405020304" pitchFamily="18" charset="0"/>
                <a:ea typeface="Calibri" panose="020F0502020204030204" pitchFamily="34" charset="0"/>
                <a:cs typeface="Times New Roman" panose="02020603050405020304" pitchFamily="18" charset="0"/>
              </a:rPr>
              <a:t>VA (Value-Added): </a:t>
            </a:r>
          </a:p>
          <a:p>
            <a:r>
              <a:rPr lang="en-US" sz="2200">
                <a:latin typeface="Times New Roman" panose="02020603050405020304" pitchFamily="18" charset="0"/>
                <a:cs typeface="Times New Roman" panose="02020603050405020304" pitchFamily="18" charset="0"/>
              </a:rPr>
              <a:t>Nghiên cứu và phát triển (R&amp;D) công nghệ mới, Xây dựng hệ thống AI gợi ý sản phẩm, tối ưu logistics</a:t>
            </a:r>
            <a:r>
              <a:rPr lang="en-US" sz="2400"/>
              <a:t> </a:t>
            </a:r>
          </a:p>
          <a:p>
            <a:r>
              <a:rPr lang="en-US" sz="2200" b="1">
                <a:latin typeface="Times New Roman" panose="02020603050405020304" pitchFamily="18" charset="0"/>
                <a:ea typeface="Calibri" panose="020F0502020204030204" pitchFamily="34" charset="0"/>
                <a:cs typeface="Times New Roman" panose="02020603050405020304" pitchFamily="18" charset="0"/>
              </a:rPr>
              <a:t>VBA (Business-Added):</a:t>
            </a:r>
          </a:p>
          <a:p>
            <a:r>
              <a:rPr lang="en-US" sz="2200">
                <a:latin typeface="Times New Roman" panose="02020603050405020304" pitchFamily="18" charset="0"/>
                <a:cs typeface="Times New Roman" panose="02020603050405020304" pitchFamily="18" charset="0"/>
              </a:rPr>
              <a:t>Kiểm thử phần mềm (testing, QA, A/B testing), Viết tài liệu kỹ thuật nội bộ</a:t>
            </a:r>
          </a:p>
          <a:p>
            <a:r>
              <a:rPr lang="en-US" sz="2200" b="1">
                <a:latin typeface="Times New Roman" panose="02020603050405020304" pitchFamily="18" charset="0"/>
                <a:ea typeface="Calibri" panose="020F0502020204030204" pitchFamily="34" charset="0"/>
                <a:cs typeface="Times New Roman" panose="02020603050405020304" pitchFamily="18" charset="0"/>
              </a:rPr>
              <a:t>NVA (Non-Value-Added):</a:t>
            </a:r>
          </a:p>
          <a:p>
            <a:r>
              <a:rPr lang="en-US" sz="2200">
                <a:latin typeface="Times New Roman" panose="02020603050405020304" pitchFamily="18" charset="0"/>
                <a:cs typeface="Times New Roman" panose="02020603050405020304" pitchFamily="18" charset="0"/>
              </a:rPr>
              <a:t>Gỡ lỗi thủ công và xử lý issue lặp lại, Đánh giá code lặp đi lặp lại giữa các team</a:t>
            </a:r>
          </a:p>
        </p:txBody>
      </p:sp>
    </p:spTree>
    <p:extLst>
      <p:ext uri="{BB962C8B-B14F-4D97-AF65-F5344CB8AC3E}">
        <p14:creationId xmlns:p14="http://schemas.microsoft.com/office/powerpoint/2010/main" val="1394535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CC6E5-3234-1D90-EDC4-5A27A4946B0E}"/>
            </a:ext>
          </a:extLst>
        </p:cNvPr>
        <p:cNvGrpSpPr/>
        <p:nvPr/>
      </p:nvGrpSpPr>
      <p:grpSpPr>
        <a:xfrm>
          <a:off x="0" y="0"/>
          <a:ext cx="0" cy="0"/>
          <a:chOff x="0" y="0"/>
          <a:chExt cx="0" cy="0"/>
        </a:xfrm>
      </p:grpSpPr>
      <p:pic>
        <p:nvPicPr>
          <p:cNvPr id="32770" name="Picture 2" descr="Nguyên nhân gây lãng phí thời gian và giải pháp cho doanh nghiệp">
            <a:extLst>
              <a:ext uri="{FF2B5EF4-FFF2-40B4-BE49-F238E27FC236}">
                <a16:creationId xmlns:a16="http://schemas.microsoft.com/office/drawing/2014/main" id="{3EB85B52-F24B-AD29-BD31-1E748FB92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1322" y="2911592"/>
            <a:ext cx="3880678" cy="38806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B4630D-4D27-3CAB-DA41-4CDE439EA72F}"/>
              </a:ext>
            </a:extLst>
          </p:cNvPr>
          <p:cNvSpPr txBox="1"/>
          <p:nvPr/>
        </p:nvSpPr>
        <p:spPr>
          <a:xfrm>
            <a:off x="221742" y="331911"/>
            <a:ext cx="11204140" cy="872034"/>
          </a:xfrm>
          <a:prstGeom prst="rect">
            <a:avLst/>
          </a:prstGeom>
          <a:noFill/>
        </p:spPr>
        <p:txBody>
          <a:bodyPr wrap="square">
            <a:spAutoFit/>
          </a:bodyPr>
          <a:lstStyle/>
          <a:p>
            <a:pPr>
              <a:spcAft>
                <a:spcPts val="8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1. Phân tích định tính </a:t>
            </a:r>
          </a:p>
          <a:p>
            <a:pPr marL="457200" indent="-457200">
              <a:spcAft>
                <a:spcPts val="800"/>
              </a:spcAft>
              <a:buFont typeface="Wingdings" panose="05000000000000000000" pitchFamily="2" charset="2"/>
              <a:buChar char="q"/>
            </a:pPr>
            <a:r>
              <a:rPr lang="en-US" sz="2200" b="1">
                <a:latin typeface="Times New Roman" panose="02020603050405020304" pitchFamily="18" charset="0"/>
                <a:cs typeface="Times New Roman" panose="02020603050405020304" pitchFamily="18" charset="0"/>
              </a:rPr>
              <a:t>Quy trình Quản lý Dữ liệu và Phân tích (Data Analytics and Management)</a:t>
            </a:r>
          </a:p>
        </p:txBody>
      </p:sp>
      <p:sp>
        <p:nvSpPr>
          <p:cNvPr id="3" name="TextBox 6">
            <a:extLst>
              <a:ext uri="{FF2B5EF4-FFF2-40B4-BE49-F238E27FC236}">
                <a16:creationId xmlns:a16="http://schemas.microsoft.com/office/drawing/2014/main" id="{239530F7-8220-A3E4-EA55-3D7FDF47D46C}"/>
              </a:ext>
            </a:extLst>
          </p:cNvPr>
          <p:cNvSpPr txBox="1"/>
          <p:nvPr/>
        </p:nvSpPr>
        <p:spPr>
          <a:xfrm>
            <a:off x="296268" y="1107978"/>
            <a:ext cx="5054193" cy="412421"/>
          </a:xfrm>
          <a:prstGeom prst="rect">
            <a:avLst/>
          </a:prstGeom>
        </p:spPr>
        <p:txBody>
          <a:bodyPr wrap="square" lIns="0" tIns="0" rIns="0" bIns="0" rtlCol="0" anchor="t">
            <a:spAutoFit/>
          </a:bodyPr>
          <a:lstStyle/>
          <a:p>
            <a:pPr>
              <a:lnSpc>
                <a:spcPts val="3600"/>
              </a:lnSpc>
            </a:pPr>
            <a:r>
              <a:rPr lang="en-US" sz="2200" b="1">
                <a:solidFill>
                  <a:srgbClr val="302C2C"/>
                </a:solidFill>
                <a:latin typeface="Times New Roman" panose="02020603050405020304" pitchFamily="18" charset="0"/>
                <a:ea typeface="Varela Round"/>
                <a:cs typeface="Times New Roman" panose="02020603050405020304" pitchFamily="18" charset="0"/>
                <a:sym typeface="Varela Round"/>
              </a:rPr>
              <a:t>Phân tích sự lãng phí (Waste Analysis)</a:t>
            </a:r>
          </a:p>
        </p:txBody>
      </p:sp>
      <p:sp>
        <p:nvSpPr>
          <p:cNvPr id="6" name="TextBox 5">
            <a:extLst>
              <a:ext uri="{FF2B5EF4-FFF2-40B4-BE49-F238E27FC236}">
                <a16:creationId xmlns:a16="http://schemas.microsoft.com/office/drawing/2014/main" id="{E5692FBC-1FC4-6B94-B61D-C1F2940DFAD6}"/>
              </a:ext>
            </a:extLst>
          </p:cNvPr>
          <p:cNvSpPr txBox="1"/>
          <p:nvPr/>
        </p:nvSpPr>
        <p:spPr>
          <a:xfrm>
            <a:off x="0" y="1520399"/>
            <a:ext cx="10009174" cy="5611921"/>
          </a:xfrm>
          <a:prstGeom prst="rect">
            <a:avLst/>
          </a:prstGeom>
          <a:noFill/>
        </p:spPr>
        <p:txBody>
          <a:bodyPr wrap="square">
            <a:spAutoFit/>
          </a:bodyPr>
          <a:lstStyle/>
          <a:p>
            <a:pPr marL="239925" lvl="1" algn="just">
              <a:lnSpc>
                <a:spcPts val="2667"/>
              </a:lnSpc>
            </a:pPr>
            <a:r>
              <a:rPr lang="en-US" sz="2200" b="1">
                <a:solidFill>
                  <a:srgbClr val="231F20"/>
                </a:solidFill>
                <a:latin typeface="Times New Roman" panose="02020603050405020304" pitchFamily="18" charset="0"/>
                <a:ea typeface="Asap Bold"/>
                <a:cs typeface="Times New Roman" panose="02020603050405020304" pitchFamily="18" charset="0"/>
                <a:sym typeface="Asap Bold"/>
              </a:rPr>
              <a:t>1.Move (Di chuyển):</a:t>
            </a:r>
            <a:endParaRPr lang="en-US" sz="2200">
              <a:solidFill>
                <a:srgbClr val="231F20"/>
              </a:solidFill>
              <a:latin typeface="Times New Roman" panose="02020603050405020304" pitchFamily="18" charset="0"/>
              <a:ea typeface="Asap"/>
              <a:cs typeface="Times New Roman" panose="02020603050405020304" pitchFamily="18" charset="0"/>
              <a:sym typeface="Asap"/>
            </a:endParaRPr>
          </a:p>
          <a:p>
            <a:pPr marL="239925" lvl="1" algn="just">
              <a:lnSpc>
                <a:spcPts val="2667"/>
              </a:lnSpc>
            </a:pPr>
            <a:r>
              <a:rPr lang="en-US" sz="2200">
                <a:solidFill>
                  <a:srgbClr val="231F20"/>
                </a:solidFill>
                <a:latin typeface="Times New Roman" panose="02020603050405020304" pitchFamily="18" charset="0"/>
                <a:ea typeface="Asap"/>
                <a:cs typeface="Times New Roman" panose="02020603050405020304" pitchFamily="18" charset="0"/>
                <a:sym typeface="Asap"/>
              </a:rPr>
              <a:t>- </a:t>
            </a:r>
            <a:r>
              <a:rPr lang="en-US" sz="2200">
                <a:latin typeface="Times New Roman" panose="02020603050405020304" pitchFamily="18" charset="0"/>
                <a:cs typeface="Times New Roman" panose="02020603050405020304" pitchFamily="18" charset="0"/>
              </a:rPr>
              <a:t>Mã nguồn được truyền qua nhiều tầng phê duyệt, dẫn đến độ trễ. Tài liệu kỹ thuật phải được viết lại hoặc định dạng lại cho nhiều nhóm sử dụng khác nhau</a:t>
            </a:r>
            <a:endParaRPr lang="en-US" sz="2200">
              <a:solidFill>
                <a:srgbClr val="231F20"/>
              </a:solidFill>
              <a:latin typeface="Times New Roman" panose="02020603050405020304" pitchFamily="18" charset="0"/>
              <a:ea typeface="Asap"/>
              <a:cs typeface="Times New Roman" panose="02020603050405020304" pitchFamily="18" charset="0"/>
              <a:sym typeface="Asap"/>
            </a:endParaRPr>
          </a:p>
          <a:p>
            <a:pPr marL="239925" lvl="1" algn="just">
              <a:lnSpc>
                <a:spcPts val="2667"/>
              </a:lnSpc>
            </a:pPr>
            <a:r>
              <a:rPr lang="en-US" sz="2200">
                <a:solidFill>
                  <a:srgbClr val="231F20"/>
                </a:solidFill>
                <a:latin typeface="Times New Roman" panose="02020603050405020304" pitchFamily="18" charset="0"/>
                <a:ea typeface="Asap"/>
                <a:cs typeface="Times New Roman" panose="02020603050405020304" pitchFamily="18" charset="0"/>
                <a:sym typeface="Asap"/>
              </a:rPr>
              <a:t>- Hệ quả: </a:t>
            </a:r>
            <a:r>
              <a:rPr lang="en-US" sz="2200">
                <a:latin typeface="Times New Roman" panose="02020603050405020304" pitchFamily="18" charset="0"/>
                <a:cs typeface="Times New Roman" panose="02020603050405020304" pitchFamily="18" charset="0"/>
              </a:rPr>
              <a:t>Làm chậm chu trình phát hành sản phẩm, Gây mất đồng bộ hoặc xung đột phiên bản, Tăng chi phí vận hành và độ phức tạp trong quản lý</a:t>
            </a:r>
          </a:p>
          <a:p>
            <a:pPr marL="239925" lvl="1" algn="just">
              <a:lnSpc>
                <a:spcPts val="2667"/>
              </a:lnSpc>
            </a:pPr>
            <a:r>
              <a:rPr lang="en-US" sz="2200" b="1">
                <a:solidFill>
                  <a:srgbClr val="231F20"/>
                </a:solidFill>
                <a:latin typeface="Times New Roman" panose="02020603050405020304" pitchFamily="18" charset="0"/>
                <a:ea typeface="Asap"/>
                <a:cs typeface="Times New Roman" panose="02020603050405020304" pitchFamily="18" charset="0"/>
                <a:sym typeface="Asap"/>
              </a:rPr>
              <a:t>2. Hold (Chờ đợi)</a:t>
            </a:r>
          </a:p>
          <a:p>
            <a:pPr marL="239925" lvl="1" algn="just">
              <a:lnSpc>
                <a:spcPts val="2667"/>
              </a:lnSpc>
            </a:pPr>
            <a:r>
              <a:rPr lang="en-US" sz="2200">
                <a:latin typeface="Times New Roman" panose="02020603050405020304" pitchFamily="18" charset="0"/>
                <a:cs typeface="Times New Roman" panose="02020603050405020304" pitchFamily="18" charset="0"/>
              </a:rPr>
              <a:t>- Ý tưởng phát triển chưa có lộ trình cụ thể để triển khai, Đợi phê duyệt kéo dài giữa các cấp quản lý</a:t>
            </a:r>
          </a:p>
          <a:p>
            <a:pPr marL="239925" lvl="1" algn="just">
              <a:lnSpc>
                <a:spcPts val="2667"/>
              </a:lnSpc>
            </a:pPr>
            <a:r>
              <a:rPr lang="en-US" sz="2200">
                <a:solidFill>
                  <a:srgbClr val="231F20"/>
                </a:solidFill>
                <a:latin typeface="Times New Roman" panose="02020603050405020304" pitchFamily="18" charset="0"/>
                <a:ea typeface="Asap"/>
                <a:cs typeface="Times New Roman" panose="02020603050405020304" pitchFamily="18" charset="0"/>
                <a:sym typeface="Asap"/>
              </a:rPr>
              <a:t>- Hệ quả: </a:t>
            </a:r>
            <a:r>
              <a:rPr lang="en-US" sz="2200">
                <a:latin typeface="Times New Roman" panose="02020603050405020304" pitchFamily="18" charset="0"/>
                <a:cs typeface="Times New Roman" panose="02020603050405020304" pitchFamily="18" charset="0"/>
              </a:rPr>
              <a:t>Giảm động lực đổi mới của đội ngũ kỹ thuật, Lãng phí thời gian đầu tư, Bỏ lỡ cơ hội ra thị trường đúng thời điểm</a:t>
            </a:r>
          </a:p>
          <a:p>
            <a:pPr marL="239925" lvl="1" algn="just">
              <a:lnSpc>
                <a:spcPts val="2667"/>
              </a:lnSpc>
            </a:pPr>
            <a:r>
              <a:rPr lang="en-US" sz="2200" b="1">
                <a:solidFill>
                  <a:srgbClr val="231F20"/>
                </a:solidFill>
                <a:latin typeface="Times New Roman" panose="02020603050405020304" pitchFamily="18" charset="0"/>
                <a:ea typeface="Asap Bold"/>
                <a:cs typeface="Times New Roman" panose="02020603050405020304" pitchFamily="18" charset="0"/>
                <a:sym typeface="Asap Bold"/>
              </a:rPr>
              <a:t>3.Overdo (Làm dư thừa):</a:t>
            </a:r>
          </a:p>
          <a:p>
            <a:pPr marL="239925" lvl="1" algn="just">
              <a:lnSpc>
                <a:spcPts val="2667"/>
              </a:lnSpc>
            </a:pPr>
            <a:r>
              <a:rPr lang="en-US" sz="2200" b="1">
                <a:solidFill>
                  <a:srgbClr val="231F20"/>
                </a:solidFill>
                <a:latin typeface="Times New Roman" panose="02020603050405020304" pitchFamily="18" charset="0"/>
                <a:ea typeface="Asap"/>
                <a:cs typeface="Times New Roman" panose="02020603050405020304" pitchFamily="18" charset="0"/>
                <a:sym typeface="Asap"/>
              </a:rPr>
              <a:t>- </a:t>
            </a:r>
            <a:r>
              <a:rPr lang="vi-VN" sz="2200">
                <a:latin typeface="+mj-lt"/>
              </a:rPr>
              <a:t>Tập trung vào tính năng phụ, ít người dung</a:t>
            </a:r>
            <a:r>
              <a:rPr lang="en-US" sz="2200">
                <a:latin typeface="+mj-lt"/>
              </a:rPr>
              <a:t>, t</a:t>
            </a:r>
            <a:r>
              <a:rPr lang="vi-VN" sz="2200">
                <a:latin typeface="+mj-lt"/>
              </a:rPr>
              <a:t>hiết kế hệ thống quá phức tạp, vượt nhu cầu hiện tại</a:t>
            </a:r>
            <a:r>
              <a:rPr lang="en-US" sz="2200">
                <a:latin typeface="+mj-lt"/>
              </a:rPr>
              <a:t>, á</a:t>
            </a:r>
            <a:r>
              <a:rPr lang="vi-VN" sz="2200">
                <a:latin typeface="+mj-lt"/>
              </a:rPr>
              <a:t>p dụng công nghệ mới mà chưa có lợi ích rõ ràng</a:t>
            </a:r>
            <a:endParaRPr lang="en-US" sz="2200">
              <a:latin typeface="+mj-lt"/>
              <a:cs typeface="Times New Roman" panose="02020603050405020304" pitchFamily="18" charset="0"/>
            </a:endParaRPr>
          </a:p>
          <a:p>
            <a:pPr marL="239925" lvl="1" algn="just">
              <a:lnSpc>
                <a:spcPts val="2667"/>
              </a:lnSpc>
            </a:pPr>
            <a:r>
              <a:rPr lang="en-US" sz="2200" b="1">
                <a:solidFill>
                  <a:srgbClr val="231F20"/>
                </a:solidFill>
                <a:latin typeface="Times New Roman" panose="02020603050405020304" pitchFamily="18" charset="0"/>
                <a:ea typeface="Asap"/>
                <a:cs typeface="Times New Roman" panose="02020603050405020304" pitchFamily="18" charset="0"/>
                <a:sym typeface="Asap"/>
              </a:rPr>
              <a:t>- </a:t>
            </a:r>
            <a:r>
              <a:rPr lang="en-US" sz="2200">
                <a:latin typeface="Times New Roman" panose="02020603050405020304" pitchFamily="18" charset="0"/>
                <a:cs typeface="Times New Roman" panose="02020603050405020304" pitchFamily="18" charset="0"/>
              </a:rPr>
              <a:t>Chi phí phát triển &amp; bảo trì tăng cao, </a:t>
            </a:r>
            <a:r>
              <a:rPr lang="vi-VN" sz="2200">
                <a:latin typeface="Times New Roman" panose="02020603050405020304" pitchFamily="18" charset="0"/>
                <a:cs typeface="Times New Roman" panose="02020603050405020304" pitchFamily="18" charset="0"/>
              </a:rPr>
              <a:t>ệ thống phức tạp gây khó cho người dùng &amp; vận hành.</a:t>
            </a:r>
          </a:p>
          <a:p>
            <a:pPr marL="239925" lvl="1" algn="just">
              <a:lnSpc>
                <a:spcPts val="2667"/>
              </a:lnSpc>
            </a:pPr>
            <a:endParaRPr lang="en-US" sz="2200" b="1">
              <a:solidFill>
                <a:srgbClr val="231F20"/>
              </a:solidFill>
              <a:latin typeface="Times New Roman" panose="02020603050405020304" pitchFamily="18" charset="0"/>
              <a:ea typeface="Asap"/>
              <a:cs typeface="Times New Roman" panose="02020603050405020304" pitchFamily="18" charset="0"/>
              <a:sym typeface="Asap"/>
            </a:endParaRPr>
          </a:p>
        </p:txBody>
      </p:sp>
    </p:spTree>
    <p:extLst>
      <p:ext uri="{BB962C8B-B14F-4D97-AF65-F5344CB8AC3E}">
        <p14:creationId xmlns:p14="http://schemas.microsoft.com/office/powerpoint/2010/main" val="2900817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6" descr="Bộ sưu tập 999+ Background PowerPoint download Miễn phí và chất lượng cao">
            <a:extLst>
              <a:ext uri="{FF2B5EF4-FFF2-40B4-BE49-F238E27FC236}">
                <a16:creationId xmlns:a16="http://schemas.microsoft.com/office/drawing/2014/main" id="{3CC42652-1C1E-5E66-E364-009346390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1AA88-B538-838B-375E-B5DC319EE0B1}"/>
              </a:ext>
            </a:extLst>
          </p:cNvPr>
          <p:cNvSpPr txBox="1"/>
          <p:nvPr/>
        </p:nvSpPr>
        <p:spPr>
          <a:xfrm>
            <a:off x="240030" y="311783"/>
            <a:ext cx="11204140" cy="902811"/>
          </a:xfrm>
          <a:prstGeom prst="rect">
            <a:avLst/>
          </a:prstGeom>
          <a:noFill/>
        </p:spPr>
        <p:txBody>
          <a:bodyPr wrap="square">
            <a:spAutoFit/>
          </a:bodyPr>
          <a:lstStyle/>
          <a:p>
            <a:pPr>
              <a:spcAft>
                <a:spcPts val="8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2. Phân tích định lượng</a:t>
            </a:r>
          </a:p>
          <a:p>
            <a:pPr marL="457200" indent="-457200">
              <a:spcAft>
                <a:spcPts val="800"/>
              </a:spcAft>
              <a:buFont typeface="Wingdings" panose="05000000000000000000" pitchFamily="2" charset="2"/>
              <a:buChar char="q"/>
            </a:pPr>
            <a:r>
              <a:rPr lang="en-US" sz="2200" b="1">
                <a:latin typeface="Times New Roman" panose="02020603050405020304" pitchFamily="18" charset="0"/>
                <a:cs typeface="Times New Roman" panose="02020603050405020304" pitchFamily="18" charset="0"/>
              </a:rPr>
              <a:t>Quản lý Chuỗi Cung Ứng (Supply Chain Management)</a:t>
            </a:r>
          </a:p>
        </p:txBody>
      </p:sp>
      <p:sp>
        <p:nvSpPr>
          <p:cNvPr id="5" name="TextBox 6">
            <a:extLst>
              <a:ext uri="{FF2B5EF4-FFF2-40B4-BE49-F238E27FC236}">
                <a16:creationId xmlns:a16="http://schemas.microsoft.com/office/drawing/2014/main" id="{EB2AD527-8EF1-6693-8C32-F56566B15311}"/>
              </a:ext>
            </a:extLst>
          </p:cNvPr>
          <p:cNvSpPr txBox="1"/>
          <p:nvPr/>
        </p:nvSpPr>
        <p:spPr>
          <a:xfrm>
            <a:off x="345494" y="1113956"/>
            <a:ext cx="5054193" cy="412421"/>
          </a:xfrm>
          <a:prstGeom prst="rect">
            <a:avLst/>
          </a:prstGeom>
        </p:spPr>
        <p:txBody>
          <a:bodyPr wrap="square" lIns="0" tIns="0" rIns="0" bIns="0" rtlCol="0" anchor="t">
            <a:spAutoFit/>
          </a:bodyPr>
          <a:lstStyle/>
          <a:p>
            <a:pPr>
              <a:lnSpc>
                <a:spcPts val="3600"/>
              </a:lnSpc>
            </a:pPr>
            <a:r>
              <a:rPr lang="en-US" sz="2200" b="1">
                <a:solidFill>
                  <a:srgbClr val="302C2C"/>
                </a:solidFill>
                <a:latin typeface="Times New Roman" panose="02020603050405020304" pitchFamily="18" charset="0"/>
                <a:ea typeface="Varela Round"/>
                <a:cs typeface="Times New Roman" panose="02020603050405020304" pitchFamily="18" charset="0"/>
                <a:sym typeface="Varela Round"/>
              </a:rPr>
              <a:t>Thời gian</a:t>
            </a:r>
          </a:p>
        </p:txBody>
      </p:sp>
      <p:graphicFrame>
        <p:nvGraphicFramePr>
          <p:cNvPr id="6" name="Table 5">
            <a:extLst>
              <a:ext uri="{FF2B5EF4-FFF2-40B4-BE49-F238E27FC236}">
                <a16:creationId xmlns:a16="http://schemas.microsoft.com/office/drawing/2014/main" id="{3C0D71AD-E2BA-E745-C552-D3BA51F8DE20}"/>
              </a:ext>
            </a:extLst>
          </p:cNvPr>
          <p:cNvGraphicFramePr>
            <a:graphicFrameLocks noGrp="1"/>
          </p:cNvGraphicFramePr>
          <p:nvPr>
            <p:extLst>
              <p:ext uri="{D42A27DB-BD31-4B8C-83A1-F6EECF244321}">
                <p14:modId xmlns:p14="http://schemas.microsoft.com/office/powerpoint/2010/main" val="2270991394"/>
              </p:ext>
            </p:extLst>
          </p:nvPr>
        </p:nvGraphicFramePr>
        <p:xfrm>
          <a:off x="594360" y="1636105"/>
          <a:ext cx="11100816" cy="3804160"/>
        </p:xfrm>
        <a:graphic>
          <a:graphicData uri="http://schemas.openxmlformats.org/drawingml/2006/table">
            <a:tbl>
              <a:tblPr firstRow="1" firstCol="1" bandRow="1">
                <a:tableStyleId>{5C22544A-7EE6-4342-B048-85BDC9FD1C3A}</a:tableStyleId>
              </a:tblPr>
              <a:tblGrid>
                <a:gridCol w="3429000">
                  <a:extLst>
                    <a:ext uri="{9D8B030D-6E8A-4147-A177-3AD203B41FA5}">
                      <a16:colId xmlns:a16="http://schemas.microsoft.com/office/drawing/2014/main" val="3025981535"/>
                    </a:ext>
                  </a:extLst>
                </a:gridCol>
                <a:gridCol w="1856232">
                  <a:extLst>
                    <a:ext uri="{9D8B030D-6E8A-4147-A177-3AD203B41FA5}">
                      <a16:colId xmlns:a16="http://schemas.microsoft.com/office/drawing/2014/main" val="2445541148"/>
                    </a:ext>
                  </a:extLst>
                </a:gridCol>
                <a:gridCol w="5815584">
                  <a:extLst>
                    <a:ext uri="{9D8B030D-6E8A-4147-A177-3AD203B41FA5}">
                      <a16:colId xmlns:a16="http://schemas.microsoft.com/office/drawing/2014/main" val="2984410708"/>
                    </a:ext>
                  </a:extLst>
                </a:gridCol>
              </a:tblGrid>
              <a:tr h="31913">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Chỉ số / Hạng mục</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Giá trị ước tính</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Ý nghĩa và đánh giá</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2799901"/>
                  </a:ext>
                </a:extLst>
              </a:tr>
              <a:tr h="0">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Thời gian xử lý đơn hàng (Order Cycle Time)</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1–2 ngày (với khách Prime tại Mỹ)</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Thời gian từ lúc đặt hàng đến khi hàng rời kho. Cho thấy sự hiệu quả của hệ thống vận hành tự động</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57410213"/>
                  </a:ext>
                </a:extLst>
              </a:tr>
              <a:tr h="0">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Thời gian tái cung ứng (Replenishment Lead Time)</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3–5 ngày</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Là thời gian để bổ sung hàng hóa từ nhà cung cấp về kho. Amazon sử dụng hệ thống dự báo để rút ngắn thời gian này</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68020633"/>
                  </a:ext>
                </a:extLst>
              </a:tr>
              <a:tr h="0">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Thời gian trả hàng (Return Processing Time)</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~24–48 giờ</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Hệ thống trả hàng nhanh, đơn giản và ít thủ tục – một lợi thế cạnh tranh của Amazon</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92697581"/>
                  </a:ext>
                </a:extLst>
              </a:tr>
            </a:tbl>
          </a:graphicData>
        </a:graphic>
      </p:graphicFrame>
      <p:sp>
        <p:nvSpPr>
          <p:cNvPr id="8" name="TextBox 7">
            <a:extLst>
              <a:ext uri="{FF2B5EF4-FFF2-40B4-BE49-F238E27FC236}">
                <a16:creationId xmlns:a16="http://schemas.microsoft.com/office/drawing/2014/main" id="{D9EF0E0B-59A5-97AB-A172-10494AEE3FF8}"/>
              </a:ext>
            </a:extLst>
          </p:cNvPr>
          <p:cNvSpPr txBox="1"/>
          <p:nvPr/>
        </p:nvSpPr>
        <p:spPr>
          <a:xfrm>
            <a:off x="594360" y="5519789"/>
            <a:ext cx="11159798" cy="928716"/>
          </a:xfrm>
          <a:prstGeom prst="rect">
            <a:avLst/>
          </a:prstGeom>
          <a:noFill/>
        </p:spPr>
        <p:txBody>
          <a:bodyPr wrap="square">
            <a:spAutoFit/>
          </a:bodyPr>
          <a:lstStyle/>
          <a:p>
            <a:pPr algn="just">
              <a:lnSpc>
                <a:spcPct val="130000"/>
              </a:lnSpc>
              <a:spcBef>
                <a:spcPts val="400"/>
              </a:spcBef>
              <a:spcAft>
                <a:spcPts val="400"/>
              </a:spcAft>
            </a:pPr>
            <a:r>
              <a:rPr lang="en-US" sz="2200" b="1" kern="100" spc="75">
                <a:effectLst/>
                <a:latin typeface="Times New Roman" panose="02020603050405020304" pitchFamily="18" charset="0"/>
                <a:ea typeface="Times New Roman" panose="02020603050405020304" pitchFamily="18" charset="0"/>
                <a:cs typeface="Times New Roman" panose="02020603050405020304" pitchFamily="18" charset="0"/>
              </a:rPr>
              <a:t>Đánh giá tổng thể</a:t>
            </a: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 Amazon tối ưu rất tốt yếu tố thời gian nhờ hệ thống kho thông minh, robot Kiva, và nền tảng vận hành phân tán theo vùng.</a:t>
            </a:r>
          </a:p>
        </p:txBody>
      </p:sp>
    </p:spTree>
    <p:extLst>
      <p:ext uri="{BB962C8B-B14F-4D97-AF65-F5344CB8AC3E}">
        <p14:creationId xmlns:p14="http://schemas.microsoft.com/office/powerpoint/2010/main" val="3948039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1C07C-D1A1-64AB-E73A-3297C18D2D56}"/>
            </a:ext>
          </a:extLst>
        </p:cNvPr>
        <p:cNvGrpSpPr/>
        <p:nvPr/>
      </p:nvGrpSpPr>
      <p:grpSpPr>
        <a:xfrm>
          <a:off x="0" y="0"/>
          <a:ext cx="0" cy="0"/>
          <a:chOff x="0" y="0"/>
          <a:chExt cx="0" cy="0"/>
        </a:xfrm>
      </p:grpSpPr>
      <p:pic>
        <p:nvPicPr>
          <p:cNvPr id="9" name="Picture 16" descr="Bộ sưu tập 999+ Background PowerPoint download Miễn phí và chất lượng cao">
            <a:extLst>
              <a:ext uri="{FF2B5EF4-FFF2-40B4-BE49-F238E27FC236}">
                <a16:creationId xmlns:a16="http://schemas.microsoft.com/office/drawing/2014/main" id="{A10F3F76-47CE-DC92-AE0C-FD276A429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30936A-DE85-7947-13CD-8BB8BDE21AD1}"/>
              </a:ext>
            </a:extLst>
          </p:cNvPr>
          <p:cNvSpPr txBox="1"/>
          <p:nvPr/>
        </p:nvSpPr>
        <p:spPr>
          <a:xfrm>
            <a:off x="240030" y="311783"/>
            <a:ext cx="11204140" cy="902811"/>
          </a:xfrm>
          <a:prstGeom prst="rect">
            <a:avLst/>
          </a:prstGeom>
          <a:noFill/>
        </p:spPr>
        <p:txBody>
          <a:bodyPr wrap="square">
            <a:spAutoFit/>
          </a:bodyPr>
          <a:lstStyle/>
          <a:p>
            <a:pPr>
              <a:spcAft>
                <a:spcPts val="8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2. Phân tích định lượng</a:t>
            </a:r>
          </a:p>
          <a:p>
            <a:pPr marL="457200" indent="-457200">
              <a:spcAft>
                <a:spcPts val="800"/>
              </a:spcAft>
              <a:buFont typeface="Wingdings" panose="05000000000000000000" pitchFamily="2" charset="2"/>
              <a:buChar char="q"/>
            </a:pPr>
            <a:r>
              <a:rPr lang="en-US" sz="2200" b="1">
                <a:latin typeface="Times New Roman" panose="02020603050405020304" pitchFamily="18" charset="0"/>
                <a:cs typeface="Times New Roman" panose="02020603050405020304" pitchFamily="18" charset="0"/>
              </a:rPr>
              <a:t>Quản lý Chuỗi Cung Ứng (Supply Chain Management)</a:t>
            </a:r>
          </a:p>
        </p:txBody>
      </p:sp>
      <p:sp>
        <p:nvSpPr>
          <p:cNvPr id="5" name="TextBox 6">
            <a:extLst>
              <a:ext uri="{FF2B5EF4-FFF2-40B4-BE49-F238E27FC236}">
                <a16:creationId xmlns:a16="http://schemas.microsoft.com/office/drawing/2014/main" id="{088F2D9F-89FA-E949-CD73-6CB223F32DA2}"/>
              </a:ext>
            </a:extLst>
          </p:cNvPr>
          <p:cNvSpPr txBox="1"/>
          <p:nvPr/>
        </p:nvSpPr>
        <p:spPr>
          <a:xfrm>
            <a:off x="345494" y="1113956"/>
            <a:ext cx="5054193" cy="412421"/>
          </a:xfrm>
          <a:prstGeom prst="rect">
            <a:avLst/>
          </a:prstGeom>
        </p:spPr>
        <p:txBody>
          <a:bodyPr wrap="square" lIns="0" tIns="0" rIns="0" bIns="0" rtlCol="0" anchor="t">
            <a:spAutoFit/>
          </a:bodyPr>
          <a:lstStyle/>
          <a:p>
            <a:pPr>
              <a:lnSpc>
                <a:spcPts val="3600"/>
              </a:lnSpc>
            </a:pPr>
            <a:r>
              <a:rPr lang="en-US" sz="2200" b="1">
                <a:solidFill>
                  <a:srgbClr val="302C2C"/>
                </a:solidFill>
                <a:latin typeface="Times New Roman" panose="02020603050405020304" pitchFamily="18" charset="0"/>
                <a:ea typeface="Varela Round"/>
                <a:cs typeface="Times New Roman" panose="02020603050405020304" pitchFamily="18" charset="0"/>
                <a:sym typeface="Varela Round"/>
              </a:rPr>
              <a:t>Chất lượng</a:t>
            </a:r>
          </a:p>
        </p:txBody>
      </p:sp>
      <p:sp>
        <p:nvSpPr>
          <p:cNvPr id="8" name="TextBox 7">
            <a:extLst>
              <a:ext uri="{FF2B5EF4-FFF2-40B4-BE49-F238E27FC236}">
                <a16:creationId xmlns:a16="http://schemas.microsoft.com/office/drawing/2014/main" id="{92B05F83-D04C-5827-B410-80302453858A}"/>
              </a:ext>
            </a:extLst>
          </p:cNvPr>
          <p:cNvSpPr txBox="1"/>
          <p:nvPr/>
        </p:nvSpPr>
        <p:spPr>
          <a:xfrm>
            <a:off x="594360" y="5929284"/>
            <a:ext cx="11159798" cy="928716"/>
          </a:xfrm>
          <a:prstGeom prst="rect">
            <a:avLst/>
          </a:prstGeom>
          <a:noFill/>
        </p:spPr>
        <p:txBody>
          <a:bodyPr wrap="square">
            <a:spAutoFit/>
          </a:bodyPr>
          <a:lstStyle/>
          <a:p>
            <a:pPr algn="just">
              <a:lnSpc>
                <a:spcPct val="130000"/>
              </a:lnSpc>
              <a:spcBef>
                <a:spcPts val="400"/>
              </a:spcBef>
              <a:spcAft>
                <a:spcPts val="400"/>
              </a:spcAft>
            </a:pPr>
            <a:r>
              <a:rPr lang="en-US" sz="2200" b="1" kern="100" spc="75">
                <a:effectLst/>
                <a:latin typeface="Times New Roman" panose="02020603050405020304" pitchFamily="18" charset="0"/>
                <a:ea typeface="Times New Roman" panose="02020603050405020304" pitchFamily="18" charset="0"/>
                <a:cs typeface="Times New Roman" panose="02020603050405020304" pitchFamily="18" charset="0"/>
              </a:rPr>
              <a:t>Đánh giá tổng thể</a:t>
            </a: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Amazon duy trì chất lượng vượt chuẩn ngành nhờ công nghệ tự động hóa, AI hỗ trợ điều phối và quy trình kiểm soát chặt chẽ.</a:t>
            </a:r>
            <a:endPar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41769D82-4C3B-8D7C-862E-C6AD8786EF0D}"/>
              </a:ext>
            </a:extLst>
          </p:cNvPr>
          <p:cNvGraphicFramePr>
            <a:graphicFrameLocks noGrp="1"/>
          </p:cNvGraphicFramePr>
          <p:nvPr>
            <p:extLst>
              <p:ext uri="{D42A27DB-BD31-4B8C-83A1-F6EECF244321}">
                <p14:modId xmlns:p14="http://schemas.microsoft.com/office/powerpoint/2010/main" val="2178840413"/>
              </p:ext>
            </p:extLst>
          </p:nvPr>
        </p:nvGraphicFramePr>
        <p:xfrm>
          <a:off x="594360" y="1634651"/>
          <a:ext cx="11100816" cy="4294630"/>
        </p:xfrm>
        <a:graphic>
          <a:graphicData uri="http://schemas.openxmlformats.org/drawingml/2006/table">
            <a:tbl>
              <a:tblPr firstRow="1" firstCol="1" bandRow="1">
                <a:tableStyleId>{5C22544A-7EE6-4342-B048-85BDC9FD1C3A}</a:tableStyleId>
              </a:tblPr>
              <a:tblGrid>
                <a:gridCol w="3529965">
                  <a:extLst>
                    <a:ext uri="{9D8B030D-6E8A-4147-A177-3AD203B41FA5}">
                      <a16:colId xmlns:a16="http://schemas.microsoft.com/office/drawing/2014/main" val="3991888739"/>
                    </a:ext>
                  </a:extLst>
                </a:gridCol>
                <a:gridCol w="2507962">
                  <a:extLst>
                    <a:ext uri="{9D8B030D-6E8A-4147-A177-3AD203B41FA5}">
                      <a16:colId xmlns:a16="http://schemas.microsoft.com/office/drawing/2014/main" val="1297801596"/>
                    </a:ext>
                  </a:extLst>
                </a:gridCol>
                <a:gridCol w="5062889">
                  <a:extLst>
                    <a:ext uri="{9D8B030D-6E8A-4147-A177-3AD203B41FA5}">
                      <a16:colId xmlns:a16="http://schemas.microsoft.com/office/drawing/2014/main" val="1009381157"/>
                    </a:ext>
                  </a:extLst>
                </a:gridCol>
              </a:tblGrid>
              <a:tr h="460774">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Chỉ số / Tiêu chí</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Giá trị</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Ý nghĩa và bình luận</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6723660"/>
                  </a:ext>
                </a:extLst>
              </a:tr>
              <a:tr h="958464">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Tỷ lệ giao hàng đúng hẹn (On-Time Delivery Rate)</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&gt; 97%</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Thể hiện sự tin cậy và tính hiệu quả của mạng lưới logistics</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71636550"/>
                  </a:ext>
                </a:extLst>
              </a:tr>
              <a:tr h="958464">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Tỷ lệ lỗi giao hàng (Shipping Error Rate)</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&lt; 0.5%</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Amazon kiểm soát rất tốt chất lượng đóng gói, mã hóa đơn hàng</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40895863"/>
                  </a:ext>
                </a:extLst>
              </a:tr>
              <a:tr h="958464">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Độ chính xác tồn kho (Inventory Accuracy)</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&gt; 99%</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Hệ thống quản lý kho tự động giúp giảm thất thoát, lỗi nhập liệu</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5238224"/>
                  </a:ext>
                </a:extLst>
              </a:tr>
              <a:tr h="958464">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Tỷ lệ hoàn hàng (Return Rate)</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~5–10% tùy ngành </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30000"/>
                        </a:lnSpc>
                        <a:spcBef>
                          <a:spcPts val="400"/>
                        </a:spcBef>
                        <a:spcAft>
                          <a:spcPts val="400"/>
                        </a:spcAft>
                        <a:buNone/>
                      </a:pPr>
                      <a:r>
                        <a:rPr lang="en-US" sz="2000" kern="100" spc="75">
                          <a:effectLst/>
                          <a:latin typeface="Times New Roman" panose="02020603050405020304" pitchFamily="18" charset="0"/>
                          <a:cs typeface="Times New Roman" panose="02020603050405020304" pitchFamily="18" charset="0"/>
                        </a:rPr>
                        <a:t>Amazon chấp nhận tỷ lệ này để đảm bảo trải nghiệm khách hàng tốt nhất</a:t>
                      </a:r>
                      <a:endParaRPr lang="en-US" sz="20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9668785"/>
                  </a:ext>
                </a:extLst>
              </a:tr>
            </a:tbl>
          </a:graphicData>
        </a:graphic>
      </p:graphicFrame>
    </p:spTree>
    <p:extLst>
      <p:ext uri="{BB962C8B-B14F-4D97-AF65-F5344CB8AC3E}">
        <p14:creationId xmlns:p14="http://schemas.microsoft.com/office/powerpoint/2010/main" val="135134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7B020-DA55-6667-6FA3-4128E94C4BB0}"/>
            </a:ext>
          </a:extLst>
        </p:cNvPr>
        <p:cNvGrpSpPr/>
        <p:nvPr/>
      </p:nvGrpSpPr>
      <p:grpSpPr>
        <a:xfrm>
          <a:off x="0" y="0"/>
          <a:ext cx="0" cy="0"/>
          <a:chOff x="0" y="0"/>
          <a:chExt cx="0" cy="0"/>
        </a:xfrm>
      </p:grpSpPr>
      <p:pic>
        <p:nvPicPr>
          <p:cNvPr id="9" name="Picture 16" descr="Bộ sưu tập 999+ Background PowerPoint download Miễn phí và chất lượng cao">
            <a:extLst>
              <a:ext uri="{FF2B5EF4-FFF2-40B4-BE49-F238E27FC236}">
                <a16:creationId xmlns:a16="http://schemas.microsoft.com/office/drawing/2014/main" id="{7ABBD400-E544-2E88-AFB6-D5B9B9C7C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25A937-90A4-9C80-5140-94F6F56116E5}"/>
              </a:ext>
            </a:extLst>
          </p:cNvPr>
          <p:cNvSpPr txBox="1"/>
          <p:nvPr/>
        </p:nvSpPr>
        <p:spPr>
          <a:xfrm>
            <a:off x="191262" y="311783"/>
            <a:ext cx="11204140" cy="902811"/>
          </a:xfrm>
          <a:prstGeom prst="rect">
            <a:avLst/>
          </a:prstGeom>
          <a:noFill/>
        </p:spPr>
        <p:txBody>
          <a:bodyPr wrap="square">
            <a:spAutoFit/>
          </a:bodyPr>
          <a:lstStyle/>
          <a:p>
            <a:pPr>
              <a:spcAft>
                <a:spcPts val="8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2. Phân tích định lượng</a:t>
            </a:r>
          </a:p>
          <a:p>
            <a:pPr marL="457200" indent="-457200">
              <a:spcAft>
                <a:spcPts val="800"/>
              </a:spcAft>
              <a:buFont typeface="Wingdings" panose="05000000000000000000" pitchFamily="2" charset="2"/>
              <a:buChar char="q"/>
            </a:pPr>
            <a:r>
              <a:rPr lang="en-US" sz="2200" b="1">
                <a:latin typeface="Times New Roman" panose="02020603050405020304" pitchFamily="18" charset="0"/>
                <a:cs typeface="Times New Roman" panose="02020603050405020304" pitchFamily="18" charset="0"/>
              </a:rPr>
              <a:t>Quản lý Chuỗi Cung Ứng (Supply Chain Management)</a:t>
            </a:r>
          </a:p>
        </p:txBody>
      </p:sp>
      <p:sp>
        <p:nvSpPr>
          <p:cNvPr id="5" name="TextBox 6">
            <a:extLst>
              <a:ext uri="{FF2B5EF4-FFF2-40B4-BE49-F238E27FC236}">
                <a16:creationId xmlns:a16="http://schemas.microsoft.com/office/drawing/2014/main" id="{308C5FD1-74CA-4B55-6B7F-AC24933800B3}"/>
              </a:ext>
            </a:extLst>
          </p:cNvPr>
          <p:cNvSpPr txBox="1"/>
          <p:nvPr/>
        </p:nvSpPr>
        <p:spPr>
          <a:xfrm>
            <a:off x="296726" y="1113956"/>
            <a:ext cx="5054193" cy="412421"/>
          </a:xfrm>
          <a:prstGeom prst="rect">
            <a:avLst/>
          </a:prstGeom>
        </p:spPr>
        <p:txBody>
          <a:bodyPr wrap="square" lIns="0" tIns="0" rIns="0" bIns="0" rtlCol="0" anchor="t">
            <a:spAutoFit/>
          </a:bodyPr>
          <a:lstStyle/>
          <a:p>
            <a:pPr>
              <a:lnSpc>
                <a:spcPts val="3600"/>
              </a:lnSpc>
            </a:pPr>
            <a:r>
              <a:rPr lang="en-US" sz="2200" b="1">
                <a:solidFill>
                  <a:srgbClr val="302C2C"/>
                </a:solidFill>
                <a:latin typeface="Times New Roman" panose="02020603050405020304" pitchFamily="18" charset="0"/>
                <a:ea typeface="Varela Round"/>
                <a:cs typeface="Times New Roman" panose="02020603050405020304" pitchFamily="18" charset="0"/>
                <a:sym typeface="Varela Round"/>
              </a:rPr>
              <a:t>Chi phí</a:t>
            </a:r>
          </a:p>
        </p:txBody>
      </p:sp>
      <p:sp>
        <p:nvSpPr>
          <p:cNvPr id="8" name="TextBox 7">
            <a:extLst>
              <a:ext uri="{FF2B5EF4-FFF2-40B4-BE49-F238E27FC236}">
                <a16:creationId xmlns:a16="http://schemas.microsoft.com/office/drawing/2014/main" id="{8C51A5A5-102E-5911-A855-5C54EE63C648}"/>
              </a:ext>
            </a:extLst>
          </p:cNvPr>
          <p:cNvSpPr txBox="1"/>
          <p:nvPr/>
        </p:nvSpPr>
        <p:spPr>
          <a:xfrm>
            <a:off x="467333" y="5407806"/>
            <a:ext cx="11159798" cy="1894108"/>
          </a:xfrm>
          <a:prstGeom prst="rect">
            <a:avLst/>
          </a:prstGeom>
          <a:noFill/>
        </p:spPr>
        <p:txBody>
          <a:bodyPr wrap="square">
            <a:spAutoFit/>
          </a:bodyPr>
          <a:lstStyle/>
          <a:p>
            <a:pPr lvl="0"/>
            <a:r>
              <a:rPr lang="en-US" sz="2200" b="1" kern="100" spc="75">
                <a:effectLst/>
                <a:latin typeface="Times New Roman" panose="02020603050405020304" pitchFamily="18" charset="0"/>
                <a:ea typeface="Times New Roman" panose="02020603050405020304" pitchFamily="18" charset="0"/>
                <a:cs typeface="Times New Roman" panose="02020603050405020304" pitchFamily="18" charset="0"/>
              </a:rPr>
              <a:t>Đánh giá tổng thể</a:t>
            </a:r>
            <a:r>
              <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Chi phí cao chủ yếu do mở rộng và công nghệ, nhưng hiệu quả vận hành giúp Amazon duy trì lợi nhuận.</a:t>
            </a:r>
          </a:p>
          <a:p>
            <a:pPr lvl="0"/>
            <a:r>
              <a:rPr lang="en-US" sz="2200">
                <a:latin typeface="Times New Roman" panose="02020603050405020304" pitchFamily="18" charset="0"/>
                <a:cs typeface="Times New Roman" panose="02020603050405020304" pitchFamily="18" charset="0"/>
              </a:rPr>
              <a:t>Amazon tối ưu chi phí trên mỗi đơn hàng thông qua tự động hóa, AI phân tích tồn kho và mạng lưới kho phân tán toàn cầu.</a:t>
            </a:r>
          </a:p>
          <a:p>
            <a:pPr algn="just">
              <a:lnSpc>
                <a:spcPct val="130000"/>
              </a:lnSpc>
              <a:spcBef>
                <a:spcPts val="400"/>
              </a:spcBef>
              <a:spcAft>
                <a:spcPts val="400"/>
              </a:spcAft>
            </a:pPr>
            <a:endParaRPr lang="en-US" sz="2200" kern="100" spc="75">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F94A56A-3878-75F7-4DE6-D4426CA5939A}"/>
              </a:ext>
            </a:extLst>
          </p:cNvPr>
          <p:cNvGraphicFramePr>
            <a:graphicFrameLocks noGrp="1"/>
          </p:cNvGraphicFramePr>
          <p:nvPr>
            <p:extLst>
              <p:ext uri="{D42A27DB-BD31-4B8C-83A1-F6EECF244321}">
                <p14:modId xmlns:p14="http://schemas.microsoft.com/office/powerpoint/2010/main" val="1433121940"/>
              </p:ext>
            </p:extLst>
          </p:nvPr>
        </p:nvGraphicFramePr>
        <p:xfrm>
          <a:off x="545592" y="1628609"/>
          <a:ext cx="10722483" cy="3676965"/>
        </p:xfrm>
        <a:graphic>
          <a:graphicData uri="http://schemas.openxmlformats.org/drawingml/2006/table">
            <a:tbl>
              <a:tblPr firstRow="1" firstCol="1" bandRow="1">
                <a:tableStyleId>{5C22544A-7EE6-4342-B048-85BDC9FD1C3A}</a:tableStyleId>
              </a:tblPr>
              <a:tblGrid>
                <a:gridCol w="2913942">
                  <a:extLst>
                    <a:ext uri="{9D8B030D-6E8A-4147-A177-3AD203B41FA5}">
                      <a16:colId xmlns:a16="http://schemas.microsoft.com/office/drawing/2014/main" val="4290208660"/>
                    </a:ext>
                  </a:extLst>
                </a:gridCol>
                <a:gridCol w="2272492">
                  <a:extLst>
                    <a:ext uri="{9D8B030D-6E8A-4147-A177-3AD203B41FA5}">
                      <a16:colId xmlns:a16="http://schemas.microsoft.com/office/drawing/2014/main" val="1626134707"/>
                    </a:ext>
                  </a:extLst>
                </a:gridCol>
                <a:gridCol w="5536049">
                  <a:extLst>
                    <a:ext uri="{9D8B030D-6E8A-4147-A177-3AD203B41FA5}">
                      <a16:colId xmlns:a16="http://schemas.microsoft.com/office/drawing/2014/main" val="1803748022"/>
                    </a:ext>
                  </a:extLst>
                </a:gridCol>
              </a:tblGrid>
              <a:tr h="393038">
                <a:tc>
                  <a:txBody>
                    <a:bodyPr/>
                    <a:lstStyle/>
                    <a:p>
                      <a:pPr algn="ctr">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Chỉ số / Khoản mục</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ctr">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Ước tính</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ctr">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Bình luận</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extLst>
                  <a:ext uri="{0D108BD9-81ED-4DB2-BD59-A6C34878D82A}">
                    <a16:rowId xmlns:a16="http://schemas.microsoft.com/office/drawing/2014/main" val="3011153582"/>
                  </a:ext>
                </a:extLst>
              </a:tr>
              <a:tr h="817567">
                <a:tc>
                  <a:txBody>
                    <a:bodyPr/>
                    <a:lstStyle/>
                    <a:p>
                      <a:pPr algn="l">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Chi phí logistics trung bình mỗi đơn</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ctr">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Ước tính ~4–6% giá trị đơn hàng</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l">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Được giảm thiểu nhờ tối ưu vị trí kho và đàm phán với đơn vị giao hàng</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extLst>
                  <a:ext uri="{0D108BD9-81ED-4DB2-BD59-A6C34878D82A}">
                    <a16:rowId xmlns:a16="http://schemas.microsoft.com/office/drawing/2014/main" val="2970095099"/>
                  </a:ext>
                </a:extLst>
              </a:tr>
              <a:tr h="652672">
                <a:tc>
                  <a:txBody>
                    <a:bodyPr/>
                    <a:lstStyle/>
                    <a:p>
                      <a:pPr algn="l">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Chi phí lưu kho (Warehousing Cost)</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ctr">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Ước tính &lt; 5% tổng chi phí</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l">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Giảm đáng kể nhờ robot hóa và tối ưu không gian lưu trữ</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extLst>
                  <a:ext uri="{0D108BD9-81ED-4DB2-BD59-A6C34878D82A}">
                    <a16:rowId xmlns:a16="http://schemas.microsoft.com/office/drawing/2014/main" val="262854614"/>
                  </a:ext>
                </a:extLst>
              </a:tr>
              <a:tr h="817567">
                <a:tc>
                  <a:txBody>
                    <a:bodyPr/>
                    <a:lstStyle/>
                    <a:p>
                      <a:pPr algn="l">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Chi phí hoàn hàng</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ctr">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Hấp thụ vào tổng biên lợi nhuận</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l">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Amazon đầu tư mạnh vào chính sách trả hàng để giữ chân khách hàng</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extLst>
                  <a:ext uri="{0D108BD9-81ED-4DB2-BD59-A6C34878D82A}">
                    <a16:rowId xmlns:a16="http://schemas.microsoft.com/office/drawing/2014/main" val="83205117"/>
                  </a:ext>
                </a:extLst>
              </a:tr>
              <a:tr h="996121">
                <a:tc>
                  <a:txBody>
                    <a:bodyPr/>
                    <a:lstStyle/>
                    <a:p>
                      <a:pPr algn="l">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Đầu tư công nghệ SCM (robot, AI, ERP)</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ctr">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Hàng tỷ USD/năm</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tc>
                  <a:txBody>
                    <a:bodyPr/>
                    <a:lstStyle/>
                    <a:p>
                      <a:pPr algn="l">
                        <a:lnSpc>
                          <a:spcPct val="100000"/>
                        </a:lnSpc>
                        <a:spcBef>
                          <a:spcPts val="400"/>
                        </a:spcBef>
                        <a:spcAft>
                          <a:spcPts val="400"/>
                        </a:spcAft>
                        <a:buNone/>
                      </a:pPr>
                      <a:r>
                        <a:rPr lang="en-US" sz="1600" kern="100" spc="75">
                          <a:effectLst/>
                          <a:latin typeface="Times New Roman" panose="02020603050405020304" pitchFamily="18" charset="0"/>
                          <a:cs typeface="Times New Roman" panose="02020603050405020304" pitchFamily="18" charset="0"/>
                        </a:rPr>
                        <a:t>Tuy chi phí đầu tư cao nhưng mang lại lợi ích dài hạn về tốc độ và kiểm soát chất lượng</a:t>
                      </a:r>
                      <a:endParaRPr lang="en-US" sz="1600" kern="100" spc="75">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64" marR="51764" marT="0" marB="0" anchor="ctr"/>
                </a:tc>
                <a:extLst>
                  <a:ext uri="{0D108BD9-81ED-4DB2-BD59-A6C34878D82A}">
                    <a16:rowId xmlns:a16="http://schemas.microsoft.com/office/drawing/2014/main" val="896045770"/>
                  </a:ext>
                </a:extLst>
              </a:tr>
            </a:tbl>
          </a:graphicData>
        </a:graphic>
      </p:graphicFrame>
    </p:spTree>
    <p:extLst>
      <p:ext uri="{BB962C8B-B14F-4D97-AF65-F5344CB8AC3E}">
        <p14:creationId xmlns:p14="http://schemas.microsoft.com/office/powerpoint/2010/main" val="1569269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Hình ảnh Cảm ơn, Thank you đẹp nhất">
            <a:extLst>
              <a:ext uri="{FF2B5EF4-FFF2-40B4-BE49-F238E27FC236}">
                <a16:creationId xmlns:a16="http://schemas.microsoft.com/office/drawing/2014/main" id="{2E073FDE-F976-FDCC-D6AC-585C2F6AD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37" y="762000"/>
            <a:ext cx="10372725"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399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Tải về 50+ hình nền Powerpoint trắng đẹp nhất cực sang">
            <a:extLst>
              <a:ext uri="{FF2B5EF4-FFF2-40B4-BE49-F238E27FC236}">
                <a16:creationId xmlns:a16="http://schemas.microsoft.com/office/drawing/2014/main" id="{C858D600-E693-3497-37E0-536733D2E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82"/>
            <a:ext cx="12192000" cy="6864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20AAF0-CFC7-04B9-63F4-A2AFCCE71581}"/>
              </a:ext>
            </a:extLst>
          </p:cNvPr>
          <p:cNvSpPr txBox="1"/>
          <p:nvPr/>
        </p:nvSpPr>
        <p:spPr>
          <a:xfrm>
            <a:off x="692456" y="613902"/>
            <a:ext cx="9144000" cy="460895"/>
          </a:xfrm>
          <a:prstGeom prst="rect">
            <a:avLst/>
          </a:prstGeom>
          <a:noFill/>
        </p:spPr>
        <p:txBody>
          <a:bodyPr wrap="square">
            <a:spAutoFit/>
          </a:bodyPr>
          <a:lstStyle/>
          <a:p>
            <a:pPr marL="457200" indent="-457200" algn="just">
              <a:lnSpc>
                <a:spcPct val="107000"/>
              </a:lnSpc>
              <a:spcAft>
                <a:spcPts val="800"/>
              </a:spcAft>
              <a:buFont typeface="Wingdings" panose="05000000000000000000" pitchFamily="2" charset="2"/>
              <a:buChar char="q"/>
            </a:pPr>
            <a:r>
              <a:rPr lang="en-US" sz="2400" b="1">
                <a:solidFill>
                  <a:srgbClr val="000000"/>
                </a:solidFill>
                <a:latin typeface="Times New Roman" panose="02020603050405020304" pitchFamily="18" charset="0"/>
                <a:ea typeface="Asap"/>
                <a:cs typeface="Times New Roman" panose="02020603050405020304" pitchFamily="18" charset="0"/>
                <a:sym typeface="Asap"/>
              </a:rPr>
              <a:t>Quy trình quản lý chuỗi cung ứng (Supply Chain Management)</a:t>
            </a:r>
          </a:p>
        </p:txBody>
      </p:sp>
      <p:pic>
        <p:nvPicPr>
          <p:cNvPr id="14" name="Picture 13">
            <a:extLst>
              <a:ext uri="{FF2B5EF4-FFF2-40B4-BE49-F238E27FC236}">
                <a16:creationId xmlns:a16="http://schemas.microsoft.com/office/drawing/2014/main" id="{982B1B4F-7EFB-5B18-FE34-F21A988CABFD}"/>
              </a:ext>
            </a:extLst>
          </p:cNvPr>
          <p:cNvPicPr>
            <a:picLocks noChangeAspect="1"/>
          </p:cNvPicPr>
          <p:nvPr/>
        </p:nvPicPr>
        <p:blipFill>
          <a:blip r:embed="rId4"/>
          <a:stretch>
            <a:fillRect/>
          </a:stretch>
        </p:blipFill>
        <p:spPr>
          <a:xfrm>
            <a:off x="870010" y="1443558"/>
            <a:ext cx="10744930" cy="4432522"/>
          </a:xfrm>
          <a:prstGeom prst="rect">
            <a:avLst/>
          </a:prstGeom>
        </p:spPr>
      </p:pic>
    </p:spTree>
    <p:extLst>
      <p:ext uri="{BB962C8B-B14F-4D97-AF65-F5344CB8AC3E}">
        <p14:creationId xmlns:p14="http://schemas.microsoft.com/office/powerpoint/2010/main" val="2710257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D95A51-9A09-97D0-7815-FFF2FC1AF44F}"/>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The 7 Habits of Highly Effective HR Professionals">
            <a:extLst>
              <a:ext uri="{FF2B5EF4-FFF2-40B4-BE49-F238E27FC236}">
                <a16:creationId xmlns:a16="http://schemas.microsoft.com/office/drawing/2014/main" id="{006CE0BE-A216-0B7F-FCE0-185CCE1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13" r="2" b="2"/>
          <a:stretch>
            <a:fillRect/>
          </a:stretch>
        </p:blipFill>
        <p:spPr bwMode="auto">
          <a:xfrm>
            <a:off x="39116" y="0"/>
            <a:ext cx="12113765" cy="6947949"/>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1" name="Straight Connector 2060">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A7152D-3030-6025-D20D-DFE145186FDD}"/>
              </a:ext>
            </a:extLst>
          </p:cNvPr>
          <p:cNvSpPr txBox="1"/>
          <p:nvPr/>
        </p:nvSpPr>
        <p:spPr>
          <a:xfrm>
            <a:off x="692456" y="613902"/>
            <a:ext cx="9472476" cy="460895"/>
          </a:xfrm>
          <a:prstGeom prst="rect">
            <a:avLst/>
          </a:prstGeom>
        </p:spPr>
        <p:txBody>
          <a:bodyPr vert="horz" lIns="91440" tIns="45720" rIns="91440" bIns="45720" rtlCol="0" anchor="b">
            <a:noAutofit/>
          </a:bodyPr>
          <a:lstStyle/>
          <a:p>
            <a:pPr marL="342900" indent="-342900">
              <a:buFont typeface="Wingdings" panose="05000000000000000000" pitchFamily="2" charset="2"/>
              <a:buChar char="q"/>
            </a:pPr>
            <a:r>
              <a:rPr lang="en-US" sz="2400" b="1">
                <a:solidFill>
                  <a:schemeClr val="bg1">
                    <a:lumMod val="95000"/>
                  </a:schemeClr>
                </a:solidFill>
                <a:latin typeface="Times New Roman" panose="02020603050405020304" pitchFamily="18" charset="0"/>
                <a:cs typeface="Times New Roman" panose="02020603050405020304" pitchFamily="18" charset="0"/>
              </a:rPr>
              <a:t>Quy trình quản lý nhân sự (Human Resource Management)</a:t>
            </a:r>
          </a:p>
        </p:txBody>
      </p:sp>
      <p:pic>
        <p:nvPicPr>
          <p:cNvPr id="17" name="Picture 16">
            <a:extLst>
              <a:ext uri="{FF2B5EF4-FFF2-40B4-BE49-F238E27FC236}">
                <a16:creationId xmlns:a16="http://schemas.microsoft.com/office/drawing/2014/main" id="{29DBA09B-C3E8-D51F-FDD7-DF18D4AF2B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010" y="1443558"/>
            <a:ext cx="10744930" cy="4432523"/>
          </a:xfrm>
          <a:prstGeom prst="rect">
            <a:avLst/>
          </a:prstGeom>
        </p:spPr>
      </p:pic>
    </p:spTree>
    <p:extLst>
      <p:ext uri="{BB962C8B-B14F-4D97-AF65-F5344CB8AC3E}">
        <p14:creationId xmlns:p14="http://schemas.microsoft.com/office/powerpoint/2010/main" val="1062177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8" name="Picture 16" descr="Bộ sưu tập 999+ Background PowerPoint download Miễn phí và chất lượng cao">
            <a:extLst>
              <a:ext uri="{FF2B5EF4-FFF2-40B4-BE49-F238E27FC236}">
                <a16:creationId xmlns:a16="http://schemas.microsoft.com/office/drawing/2014/main" id="{5D672B22-4670-142D-4AAB-386F7B18B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06BC5B0-975F-A4FF-EF11-DE8773BDBACD}"/>
              </a:ext>
            </a:extLst>
          </p:cNvPr>
          <p:cNvSpPr txBox="1"/>
          <p:nvPr/>
        </p:nvSpPr>
        <p:spPr>
          <a:xfrm>
            <a:off x="870010" y="572550"/>
            <a:ext cx="10394732" cy="555512"/>
          </a:xfrm>
          <a:prstGeom prst="rect">
            <a:avLst/>
          </a:prstGeom>
        </p:spPr>
        <p:txBody>
          <a:bodyPr vert="horz" lIns="91440" tIns="45720" rIns="91440" bIns="45720" rtlCol="0" anchor="b">
            <a:normAutofit/>
          </a:bodyPr>
          <a:lstStyle/>
          <a:p>
            <a:pPr marL="457200" indent="-457200">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Quy trình quản lý dữ liệu và phân tích (Data Analytics and Management)</a:t>
            </a:r>
          </a:p>
        </p:txBody>
      </p:sp>
      <p:pic>
        <p:nvPicPr>
          <p:cNvPr id="18" name="Picture 17" descr="data architecture | AWS Architecture Blog">
            <a:extLst>
              <a:ext uri="{FF2B5EF4-FFF2-40B4-BE49-F238E27FC236}">
                <a16:creationId xmlns:a16="http://schemas.microsoft.com/office/drawing/2014/main" id="{504840B1-B880-401B-D402-862417BD88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8712" y="1528172"/>
            <a:ext cx="7297443" cy="4432513"/>
          </a:xfrm>
          <a:prstGeom prst="rect">
            <a:avLst/>
          </a:prstGeom>
          <a:noFill/>
          <a:ln>
            <a:noFill/>
          </a:ln>
        </p:spPr>
      </p:pic>
      <p:sp>
        <p:nvSpPr>
          <p:cNvPr id="11" name="TextBox 10">
            <a:extLst>
              <a:ext uri="{FF2B5EF4-FFF2-40B4-BE49-F238E27FC236}">
                <a16:creationId xmlns:a16="http://schemas.microsoft.com/office/drawing/2014/main" id="{DC43CE22-F371-F986-45B5-BF2D8AEBEAF0}"/>
              </a:ext>
            </a:extLst>
          </p:cNvPr>
          <p:cNvSpPr txBox="1"/>
          <p:nvPr/>
        </p:nvSpPr>
        <p:spPr>
          <a:xfrm>
            <a:off x="1342747" y="1128062"/>
            <a:ext cx="6094520" cy="400110"/>
          </a:xfrm>
          <a:prstGeom prst="rect">
            <a:avLst/>
          </a:prstGeom>
          <a:noFill/>
        </p:spPr>
        <p:txBody>
          <a:bodyPr wrap="square">
            <a:spAutoFit/>
          </a:bodyPr>
          <a:lstStyle/>
          <a:p>
            <a:pPr marL="285750" indent="-285750">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Quản lý dữ liệu</a:t>
            </a:r>
            <a:endParaRPr lang="en-US" sz="2000"/>
          </a:p>
        </p:txBody>
      </p:sp>
      <p:sp>
        <p:nvSpPr>
          <p:cNvPr id="16" name="TextBox 15">
            <a:extLst>
              <a:ext uri="{FF2B5EF4-FFF2-40B4-BE49-F238E27FC236}">
                <a16:creationId xmlns:a16="http://schemas.microsoft.com/office/drawing/2014/main" id="{523E568A-A54E-9736-8B70-5ACFA698DE12}"/>
              </a:ext>
            </a:extLst>
          </p:cNvPr>
          <p:cNvSpPr txBox="1"/>
          <p:nvPr/>
        </p:nvSpPr>
        <p:spPr>
          <a:xfrm>
            <a:off x="29592" y="4547445"/>
            <a:ext cx="4172505" cy="1015663"/>
          </a:xfrm>
          <a:prstGeom prst="rect">
            <a:avLst/>
          </a:prstGeom>
          <a:noFill/>
        </p:spPr>
        <p:txBody>
          <a:bodyPr wrap="square">
            <a:spAutoFit/>
          </a:bodyPr>
          <a:lstStyle/>
          <a:p>
            <a:pPr marL="457200" indent="-457200">
              <a:buAutoNum type="arabicPeriod"/>
            </a:pPr>
            <a:r>
              <a:rPr lang="en-US" sz="2000">
                <a:latin typeface="Times New Roman" panose="02020603050405020304" pitchFamily="18" charset="0"/>
                <a:cs typeface="Times New Roman" panose="02020603050405020304" pitchFamily="18" charset="0"/>
              </a:rPr>
              <a:t>Thu thập dữ liệu đa nguồn</a:t>
            </a:r>
          </a:p>
          <a:p>
            <a:pPr marL="457200" indent="-457200">
              <a:buAutoNum type="arabicPeriod"/>
            </a:pPr>
            <a:r>
              <a:rPr lang="en-US" sz="2000">
                <a:latin typeface="Times New Roman" panose="02020603050405020304" pitchFamily="18" charset="0"/>
                <a:cs typeface="Times New Roman" panose="02020603050405020304" pitchFamily="18" charset="0"/>
              </a:rPr>
              <a:t>Lưu trữ và quản lý</a:t>
            </a:r>
          </a:p>
          <a:p>
            <a:pPr marL="457200" indent="-457200">
              <a:buAutoNum type="arabicPeriod"/>
            </a:pPr>
            <a:r>
              <a:rPr lang="en-US" sz="2000">
                <a:latin typeface="Times New Roman" panose="02020603050405020304" pitchFamily="18" charset="0"/>
                <a:cs typeface="Times New Roman" panose="02020603050405020304" pitchFamily="18" charset="0"/>
              </a:rPr>
              <a:t>Quyền truy cập và bảo mật dữ liệu</a:t>
            </a:r>
          </a:p>
        </p:txBody>
      </p:sp>
    </p:spTree>
    <p:extLst>
      <p:ext uri="{BB962C8B-B14F-4D97-AF65-F5344CB8AC3E}">
        <p14:creationId xmlns:p14="http://schemas.microsoft.com/office/powerpoint/2010/main" val="74149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61DA7-E5D9-1ED3-D0CA-CB492B39350E}"/>
            </a:ext>
          </a:extLst>
        </p:cNvPr>
        <p:cNvGrpSpPr/>
        <p:nvPr/>
      </p:nvGrpSpPr>
      <p:grpSpPr>
        <a:xfrm>
          <a:off x="0" y="0"/>
          <a:ext cx="0" cy="0"/>
          <a:chOff x="0" y="0"/>
          <a:chExt cx="0" cy="0"/>
        </a:xfrm>
      </p:grpSpPr>
      <p:pic>
        <p:nvPicPr>
          <p:cNvPr id="3088" name="Picture 16" descr="Bộ sưu tập 999+ Background PowerPoint download Miễn phí và chất lượng cao">
            <a:extLst>
              <a:ext uri="{FF2B5EF4-FFF2-40B4-BE49-F238E27FC236}">
                <a16:creationId xmlns:a16="http://schemas.microsoft.com/office/drawing/2014/main" id="{8CDDBCBB-632F-F4B6-3E14-BB876B191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424CAC-D1EE-84C1-09D7-9F20FA338022}"/>
              </a:ext>
            </a:extLst>
          </p:cNvPr>
          <p:cNvSpPr txBox="1"/>
          <p:nvPr/>
        </p:nvSpPr>
        <p:spPr>
          <a:xfrm>
            <a:off x="870010" y="572550"/>
            <a:ext cx="10394732" cy="555512"/>
          </a:xfrm>
          <a:prstGeom prst="rect">
            <a:avLst/>
          </a:prstGeom>
        </p:spPr>
        <p:txBody>
          <a:bodyPr vert="horz" lIns="91440" tIns="45720" rIns="91440" bIns="45720" rtlCol="0" anchor="b">
            <a:normAutofit/>
          </a:bodyPr>
          <a:lstStyle/>
          <a:p>
            <a:pPr marL="457200" indent="-457200">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Quy trình quản lý dữ liệu và phân tích (Data Analytics and Management)</a:t>
            </a:r>
          </a:p>
        </p:txBody>
      </p:sp>
      <p:sp>
        <p:nvSpPr>
          <p:cNvPr id="11" name="TextBox 10">
            <a:extLst>
              <a:ext uri="{FF2B5EF4-FFF2-40B4-BE49-F238E27FC236}">
                <a16:creationId xmlns:a16="http://schemas.microsoft.com/office/drawing/2014/main" id="{ED94D330-5D72-D854-8CDC-A6B4757F7E77}"/>
              </a:ext>
            </a:extLst>
          </p:cNvPr>
          <p:cNvSpPr txBox="1"/>
          <p:nvPr/>
        </p:nvSpPr>
        <p:spPr>
          <a:xfrm>
            <a:off x="1342747" y="1128062"/>
            <a:ext cx="6094520" cy="400110"/>
          </a:xfrm>
          <a:prstGeom prst="rect">
            <a:avLst/>
          </a:prstGeom>
          <a:noFill/>
        </p:spPr>
        <p:txBody>
          <a:bodyPr wrap="square">
            <a:spAutoFit/>
          </a:bodyPr>
          <a:lstStyle/>
          <a:p>
            <a:pPr marL="285750" indent="-285750">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Phân tích dữ liệu</a:t>
            </a:r>
            <a:endParaRPr lang="en-US" sz="2000"/>
          </a:p>
        </p:txBody>
      </p:sp>
      <p:pic>
        <p:nvPicPr>
          <p:cNvPr id="3" name="Picture 2" descr="Introducing Amazon Kinesis Data Analytics Studio – Quickly Interact with  Streaming Data Using SQL, Python, or Scala | AWS News Blog">
            <a:extLst>
              <a:ext uri="{FF2B5EF4-FFF2-40B4-BE49-F238E27FC236}">
                <a16:creationId xmlns:a16="http://schemas.microsoft.com/office/drawing/2014/main" id="{B85FC1CC-411B-821F-6DEF-5C3B3EF62D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5333" y="1411550"/>
            <a:ext cx="8277058" cy="4749553"/>
          </a:xfrm>
          <a:prstGeom prst="rect">
            <a:avLst/>
          </a:prstGeom>
          <a:noFill/>
          <a:ln>
            <a:noFill/>
          </a:ln>
        </p:spPr>
      </p:pic>
      <p:sp>
        <p:nvSpPr>
          <p:cNvPr id="4" name="TextBox 3">
            <a:extLst>
              <a:ext uri="{FF2B5EF4-FFF2-40B4-BE49-F238E27FC236}">
                <a16:creationId xmlns:a16="http://schemas.microsoft.com/office/drawing/2014/main" id="{A8FCD0E5-0E7C-1337-1B5A-7330B26D1CCE}"/>
              </a:ext>
            </a:extLst>
          </p:cNvPr>
          <p:cNvSpPr txBox="1"/>
          <p:nvPr/>
        </p:nvSpPr>
        <p:spPr>
          <a:xfrm>
            <a:off x="339342" y="5348129"/>
            <a:ext cx="4888638" cy="1323439"/>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1. Ứng dụng các công cụ phân tích mạnh mẽ</a:t>
            </a:r>
          </a:p>
          <a:p>
            <a:r>
              <a:rPr lang="en-US" sz="2000">
                <a:latin typeface="Times New Roman" panose="02020603050405020304" pitchFamily="18" charset="0"/>
                <a:cs typeface="Times New Roman" panose="02020603050405020304" pitchFamily="18" charset="0"/>
              </a:rPr>
              <a:t>2. Phân tích hành vi khách hàng</a:t>
            </a:r>
          </a:p>
          <a:p>
            <a:r>
              <a:rPr lang="en-US" sz="2000">
                <a:latin typeface="Times New Roman" panose="02020603050405020304" pitchFamily="18" charset="0"/>
                <a:cs typeface="Times New Roman" panose="02020603050405020304" pitchFamily="18" charset="0"/>
              </a:rPr>
              <a:t>3. Phân tích chuỗi cung ứng</a:t>
            </a:r>
          </a:p>
          <a:p>
            <a:r>
              <a:rPr lang="en-US" sz="2000">
                <a:latin typeface="Times New Roman" panose="02020603050405020304" pitchFamily="18" charset="0"/>
                <a:cs typeface="Times New Roman" panose="02020603050405020304" pitchFamily="18" charset="0"/>
              </a:rPr>
              <a:t>4. Hỗ trợ ra quyết định chiến lược</a:t>
            </a:r>
          </a:p>
        </p:txBody>
      </p:sp>
    </p:spTree>
    <p:extLst>
      <p:ext uri="{BB962C8B-B14F-4D97-AF65-F5344CB8AC3E}">
        <p14:creationId xmlns:p14="http://schemas.microsoft.com/office/powerpoint/2010/main" val="224132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2BC5A-870A-3CB6-CA5C-69CD63554C63}"/>
            </a:ext>
          </a:extLst>
        </p:cNvPr>
        <p:cNvGrpSpPr/>
        <p:nvPr/>
      </p:nvGrpSpPr>
      <p:grpSpPr>
        <a:xfrm>
          <a:off x="0" y="0"/>
          <a:ext cx="0" cy="0"/>
          <a:chOff x="0" y="0"/>
          <a:chExt cx="0" cy="0"/>
        </a:xfrm>
      </p:grpSpPr>
      <p:pic>
        <p:nvPicPr>
          <p:cNvPr id="1028" name="Picture 4" descr="Top 50 Background Powerpoint công nghệ đẹp nhất cho bài thuyết trình | ADV  Solutions">
            <a:extLst>
              <a:ext uri="{FF2B5EF4-FFF2-40B4-BE49-F238E27FC236}">
                <a16:creationId xmlns:a16="http://schemas.microsoft.com/office/drawing/2014/main" id="{37C596C3-F08D-AAD1-9AC9-D9F6E980401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274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0DC7C5-F0AF-ECD7-2FFB-34BF831323B1}"/>
              </a:ext>
            </a:extLst>
          </p:cNvPr>
          <p:cNvSpPr txBox="1"/>
          <p:nvPr/>
        </p:nvSpPr>
        <p:spPr>
          <a:xfrm>
            <a:off x="1562003" y="642031"/>
            <a:ext cx="7250051" cy="584775"/>
          </a:xfrm>
          <a:prstGeom prst="rect">
            <a:avLst/>
          </a:prstGeom>
          <a:noFill/>
        </p:spPr>
        <p:txBody>
          <a:bodyPr wrap="square">
            <a:spAutoFit/>
          </a:bodyPr>
          <a:lstStyle/>
          <a:p>
            <a:r>
              <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I. QUY TRÌNH DOANH NGHIỆP</a:t>
            </a:r>
            <a:endParaRPr 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Freeform 3">
            <a:extLst>
              <a:ext uri="{FF2B5EF4-FFF2-40B4-BE49-F238E27FC236}">
                <a16:creationId xmlns:a16="http://schemas.microsoft.com/office/drawing/2014/main" id="{33AAB4ED-3448-F310-EB6E-C7050F54A71F}"/>
              </a:ext>
            </a:extLst>
          </p:cNvPr>
          <p:cNvSpPr/>
          <p:nvPr/>
        </p:nvSpPr>
        <p:spPr>
          <a:xfrm rot="21448797">
            <a:off x="7413284" y="1161678"/>
            <a:ext cx="4669318" cy="5078866"/>
          </a:xfrm>
          <a:custGeom>
            <a:avLst/>
            <a:gdLst/>
            <a:ahLst/>
            <a:cxnLst/>
            <a:rect l="l" t="t" r="r" b="b"/>
            <a:pathLst>
              <a:path w="7965808" h="10764605">
                <a:moveTo>
                  <a:pt x="0" y="0"/>
                </a:moveTo>
                <a:lnTo>
                  <a:pt x="7965808" y="0"/>
                </a:lnTo>
                <a:lnTo>
                  <a:pt x="7965808" y="10764605"/>
                </a:lnTo>
                <a:lnTo>
                  <a:pt x="0" y="10764605"/>
                </a:lnTo>
                <a:lnTo>
                  <a:pt x="0" y="0"/>
                </a:lnTo>
                <a:close/>
              </a:path>
            </a:pathLst>
          </a:custGeom>
          <a:blipFill>
            <a:blip r:embed="rId4"/>
            <a:stretch>
              <a:fillRect/>
            </a:stretch>
          </a:blipFill>
        </p:spPr>
        <p:txBody>
          <a:bodyPr/>
          <a:lstStyle/>
          <a:p>
            <a:endParaRPr lang="en-US"/>
          </a:p>
        </p:txBody>
      </p:sp>
      <p:sp>
        <p:nvSpPr>
          <p:cNvPr id="11" name="TextBox 10">
            <a:extLst>
              <a:ext uri="{FF2B5EF4-FFF2-40B4-BE49-F238E27FC236}">
                <a16:creationId xmlns:a16="http://schemas.microsoft.com/office/drawing/2014/main" id="{16C58FB8-1554-898F-EC34-07D90DE32C3B}"/>
              </a:ext>
            </a:extLst>
          </p:cNvPr>
          <p:cNvSpPr txBox="1"/>
          <p:nvPr/>
        </p:nvSpPr>
        <p:spPr>
          <a:xfrm>
            <a:off x="1680536" y="1388460"/>
            <a:ext cx="4892143" cy="530594"/>
          </a:xfrm>
          <a:prstGeom prst="rect">
            <a:avLst/>
          </a:prstGeom>
          <a:noFill/>
        </p:spPr>
        <p:txBody>
          <a:bodyPr wrap="square">
            <a:spAutoFit/>
          </a:bodyPr>
          <a:lstStyle/>
          <a:p>
            <a:pPr>
              <a:lnSpc>
                <a:spcPct val="107000"/>
              </a:lnSpc>
              <a:spcAft>
                <a:spcPts val="800"/>
              </a:spcAft>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2. QUY TRÌNH CỐT LÕI</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06B7481-2BF0-DAC6-62B8-4FB59783EC77}"/>
              </a:ext>
            </a:extLst>
          </p:cNvPr>
          <p:cNvSpPr txBox="1"/>
          <p:nvPr/>
        </p:nvSpPr>
        <p:spPr>
          <a:xfrm>
            <a:off x="843186" y="2090229"/>
            <a:ext cx="6365777" cy="983283"/>
          </a:xfrm>
          <a:prstGeom prst="rect">
            <a:avLst/>
          </a:prstGeom>
          <a:noFill/>
        </p:spPr>
        <p:txBody>
          <a:bodyPr wrap="square">
            <a:spAutoFit/>
          </a:bodyPr>
          <a:lstStyle/>
          <a:p>
            <a:pPr marL="457200" indent="-457200" algn="just">
              <a:lnSpc>
                <a:spcPct val="107000"/>
              </a:lnSpc>
              <a:spcAft>
                <a:spcPts val="800"/>
              </a:spcAft>
              <a:buFont typeface="Wingdings" panose="05000000000000000000" pitchFamily="2" charset="2"/>
              <a:buChar char="q"/>
            </a:pPr>
            <a:r>
              <a:rPr lang="en-US" sz="2800">
                <a:latin typeface="Times New Roman" panose="02020603050405020304" pitchFamily="18" charset="0"/>
                <a:ea typeface="Asap"/>
                <a:cs typeface="Times New Roman" panose="02020603050405020304" pitchFamily="18" charset="0"/>
                <a:sym typeface="Asap"/>
              </a:rPr>
              <a:t>Quy trình đặt hàng và thanh toán trực tuyến (Order and Payment Processing)</a:t>
            </a:r>
          </a:p>
        </p:txBody>
      </p:sp>
      <p:sp>
        <p:nvSpPr>
          <p:cNvPr id="18" name="TextBox 17">
            <a:extLst>
              <a:ext uri="{FF2B5EF4-FFF2-40B4-BE49-F238E27FC236}">
                <a16:creationId xmlns:a16="http://schemas.microsoft.com/office/drawing/2014/main" id="{8B86CD5B-1F12-8599-06A9-BCBAFA950EF5}"/>
              </a:ext>
            </a:extLst>
          </p:cNvPr>
          <p:cNvSpPr txBox="1"/>
          <p:nvPr/>
        </p:nvSpPr>
        <p:spPr>
          <a:xfrm>
            <a:off x="345283" y="3194566"/>
            <a:ext cx="6479204" cy="954107"/>
          </a:xfrm>
          <a:prstGeom prst="rect">
            <a:avLst/>
          </a:prstGeom>
          <a:noFill/>
        </p:spPr>
        <p:txBody>
          <a:bodyPr wrap="square">
            <a:spAutoFit/>
          </a:bodyPr>
          <a:lstStyle/>
          <a:p>
            <a:pPr marL="457200" indent="-457200">
              <a:buFont typeface="Wingdings" panose="05000000000000000000" pitchFamily="2" charset="2"/>
              <a:buChar char="q"/>
            </a:pPr>
            <a:r>
              <a:rPr lang="en-US" sz="2800">
                <a:latin typeface="Times New Roman" panose="02020603050405020304" pitchFamily="18" charset="0"/>
                <a:cs typeface="Times New Roman" panose="02020603050405020304" pitchFamily="18" charset="0"/>
              </a:rPr>
              <a:t>Quy trình giao hàng (Fulfillment and Delivery)</a:t>
            </a:r>
          </a:p>
        </p:txBody>
      </p:sp>
      <p:sp>
        <p:nvSpPr>
          <p:cNvPr id="23" name="TextBox 22">
            <a:extLst>
              <a:ext uri="{FF2B5EF4-FFF2-40B4-BE49-F238E27FC236}">
                <a16:creationId xmlns:a16="http://schemas.microsoft.com/office/drawing/2014/main" id="{36F6A4D2-D58A-3884-478F-86CDA9FB9791}"/>
              </a:ext>
            </a:extLst>
          </p:cNvPr>
          <p:cNvSpPr txBox="1"/>
          <p:nvPr/>
        </p:nvSpPr>
        <p:spPr>
          <a:xfrm>
            <a:off x="797422" y="4355444"/>
            <a:ext cx="6411540" cy="954107"/>
          </a:xfrm>
          <a:prstGeom prst="rect">
            <a:avLst/>
          </a:prstGeom>
          <a:noFill/>
        </p:spPr>
        <p:txBody>
          <a:bodyPr wrap="square">
            <a:spAutoFit/>
          </a:bodyPr>
          <a:lstStyle/>
          <a:p>
            <a:pPr marL="457200" indent="-457200">
              <a:buFont typeface="Wingdings" panose="05000000000000000000" pitchFamily="2" charset="2"/>
              <a:buChar char="q"/>
            </a:pPr>
            <a:r>
              <a:rPr lang="en-US" sz="2800">
                <a:latin typeface="Times New Roman" panose="02020603050405020304" pitchFamily="18" charset="0"/>
                <a:cs typeface="Times New Roman" panose="02020603050405020304" pitchFamily="18" charset="0"/>
              </a:rPr>
              <a:t>Quy trình Quản lý Hàng tồn kho (Inventory Management)</a:t>
            </a:r>
          </a:p>
        </p:txBody>
      </p:sp>
      <p:sp>
        <p:nvSpPr>
          <p:cNvPr id="9" name="TextBox 8">
            <a:extLst>
              <a:ext uri="{FF2B5EF4-FFF2-40B4-BE49-F238E27FC236}">
                <a16:creationId xmlns:a16="http://schemas.microsoft.com/office/drawing/2014/main" id="{623B565B-7429-8088-A029-F934DB4AB0CB}"/>
              </a:ext>
            </a:extLst>
          </p:cNvPr>
          <p:cNvSpPr txBox="1"/>
          <p:nvPr/>
        </p:nvSpPr>
        <p:spPr>
          <a:xfrm>
            <a:off x="446173" y="5516322"/>
            <a:ext cx="6940048" cy="954107"/>
          </a:xfrm>
          <a:prstGeom prst="rect">
            <a:avLst/>
          </a:prstGeom>
          <a:noFill/>
        </p:spPr>
        <p:txBody>
          <a:bodyPr wrap="square">
            <a:spAutoFit/>
          </a:bodyPr>
          <a:lstStyle/>
          <a:p>
            <a:pPr marL="457200" indent="-457200">
              <a:buFont typeface="Wingdings" panose="05000000000000000000" pitchFamily="2" charset="2"/>
              <a:buChar char="q"/>
            </a:pPr>
            <a:r>
              <a:rPr lang="en-US" sz="2800">
                <a:latin typeface="Times New Roman" panose="02020603050405020304" pitchFamily="18" charset="0"/>
                <a:cs typeface="Times New Roman" panose="02020603050405020304" pitchFamily="18" charset="0"/>
              </a:rPr>
              <a:t>Quy trình Hỗ trợ Khách hàng (Customer Support)</a:t>
            </a:r>
          </a:p>
        </p:txBody>
      </p:sp>
      <p:pic>
        <p:nvPicPr>
          <p:cNvPr id="5126" name="Picture 6" descr="Mua sắm thời… “sale sập sàn” - Báo An Giang Online">
            <a:extLst>
              <a:ext uri="{FF2B5EF4-FFF2-40B4-BE49-F238E27FC236}">
                <a16:creationId xmlns:a16="http://schemas.microsoft.com/office/drawing/2014/main" id="{D1212AFD-7C97-FCF2-244D-F63CBC054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410324">
            <a:off x="7680309" y="2487229"/>
            <a:ext cx="2178120" cy="217812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ưu trữ giao hàng - T Fruit">
            <a:extLst>
              <a:ext uri="{FF2B5EF4-FFF2-40B4-BE49-F238E27FC236}">
                <a16:creationId xmlns:a16="http://schemas.microsoft.com/office/drawing/2014/main" id="{FF32AC99-88B7-8C4E-ACAD-52CBA7890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36592">
            <a:off x="9849849" y="2625367"/>
            <a:ext cx="1901842" cy="190184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ÁCH XỬ LÝ HÀNG TỒN KHO BỊ ÂM TRÊN SỔ SÁCH">
            <a:extLst>
              <a:ext uri="{FF2B5EF4-FFF2-40B4-BE49-F238E27FC236}">
                <a16:creationId xmlns:a16="http://schemas.microsoft.com/office/drawing/2014/main" id="{BDDB9CDF-A459-2704-4B0E-4E94CA62D3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4453">
            <a:off x="7876548" y="4636454"/>
            <a:ext cx="1740897" cy="161129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ịch vụ – Điện giải Nhật Bản">
            <a:extLst>
              <a:ext uri="{FF2B5EF4-FFF2-40B4-BE49-F238E27FC236}">
                <a16:creationId xmlns:a16="http://schemas.microsoft.com/office/drawing/2014/main" id="{A32F7EEF-1997-C17F-F43E-D7EF020542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446156">
            <a:off x="9804345" y="4333500"/>
            <a:ext cx="1887870" cy="1785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87591-9356-EF28-37FA-281F83BFE402}"/>
            </a:ext>
          </a:extLst>
        </p:cNvPr>
        <p:cNvGrpSpPr/>
        <p:nvPr/>
      </p:nvGrpSpPr>
      <p:grpSpPr>
        <a:xfrm>
          <a:off x="0" y="0"/>
          <a:ext cx="0" cy="0"/>
          <a:chOff x="0" y="0"/>
          <a:chExt cx="0" cy="0"/>
        </a:xfrm>
      </p:grpSpPr>
      <p:pic>
        <p:nvPicPr>
          <p:cNvPr id="9220" name="Picture 4" descr="Mobile phone represent of front of shop store.Shopping Online on Website or  Mobile Application Concept Marketing and Digital marketing. 5454927 Vector  Art at Vecteezy">
            <a:extLst>
              <a:ext uri="{FF2B5EF4-FFF2-40B4-BE49-F238E27FC236}">
                <a16:creationId xmlns:a16="http://schemas.microsoft.com/office/drawing/2014/main" id="{4FA8E0EF-C921-8E66-D6C9-64F96193B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E68E30-9FDF-6A22-BB5F-BD8D5F3FFE2A}"/>
              </a:ext>
            </a:extLst>
          </p:cNvPr>
          <p:cNvSpPr txBox="1"/>
          <p:nvPr/>
        </p:nvSpPr>
        <p:spPr>
          <a:xfrm>
            <a:off x="692455" y="613902"/>
            <a:ext cx="11114845" cy="460895"/>
          </a:xfrm>
          <a:prstGeom prst="rect">
            <a:avLst/>
          </a:prstGeom>
          <a:noFill/>
        </p:spPr>
        <p:txBody>
          <a:bodyPr wrap="square">
            <a:spAutoFit/>
          </a:bodyPr>
          <a:lstStyle/>
          <a:p>
            <a:pPr marL="457200" indent="-457200" algn="just">
              <a:lnSpc>
                <a:spcPct val="107000"/>
              </a:lnSpc>
              <a:spcAft>
                <a:spcPts val="800"/>
              </a:spcAft>
              <a:buFont typeface="Wingdings" panose="05000000000000000000" pitchFamily="2" charset="2"/>
              <a:buChar char="q"/>
            </a:pPr>
            <a:r>
              <a:rPr lang="en-US" sz="2400" b="1">
                <a:solidFill>
                  <a:srgbClr val="FF6600"/>
                </a:solidFill>
                <a:latin typeface="Times New Roman" panose="02020603050405020304" pitchFamily="18" charset="0"/>
                <a:ea typeface="Asap"/>
                <a:cs typeface="Times New Roman" panose="02020603050405020304" pitchFamily="18" charset="0"/>
                <a:sym typeface="Asap"/>
              </a:rPr>
              <a:t>Quy trình đặt hàng và thanh toán trực tuyến (Order and Payment Processing)</a:t>
            </a:r>
          </a:p>
        </p:txBody>
      </p:sp>
      <p:sp>
        <p:nvSpPr>
          <p:cNvPr id="2" name="TextBox 1">
            <a:extLst>
              <a:ext uri="{FF2B5EF4-FFF2-40B4-BE49-F238E27FC236}">
                <a16:creationId xmlns:a16="http://schemas.microsoft.com/office/drawing/2014/main" id="{A211C776-A350-E77E-A9CB-DD1BA5F79D4B}"/>
              </a:ext>
            </a:extLst>
          </p:cNvPr>
          <p:cNvSpPr txBox="1"/>
          <p:nvPr/>
        </p:nvSpPr>
        <p:spPr>
          <a:xfrm>
            <a:off x="1732815" y="1118073"/>
            <a:ext cx="4785680" cy="769441"/>
          </a:xfrm>
          <a:prstGeom prst="rect">
            <a:avLst/>
          </a:prstGeom>
          <a:noFill/>
        </p:spPr>
        <p:txBody>
          <a:bodyPr wrap="square" rtlCol="0">
            <a:spAutoFit/>
          </a:bodyPr>
          <a:lstStyle/>
          <a:p>
            <a:pPr algn="just"/>
            <a:r>
              <a:rPr lang="en-US" sz="2200" b="1">
                <a:solidFill>
                  <a:srgbClr val="FF6600"/>
                </a:solidFill>
                <a:latin typeface="Times New Roman" panose="02020603050405020304" pitchFamily="18" charset="0"/>
                <a:cs typeface="Times New Roman" panose="02020603050405020304" pitchFamily="18" charset="0"/>
              </a:rPr>
              <a:t>Xây dựng trải nghiệm mua sắm đơn giản và thông minh cho khách hàng</a:t>
            </a:r>
          </a:p>
        </p:txBody>
      </p:sp>
      <p:sp>
        <p:nvSpPr>
          <p:cNvPr id="3" name="TextBox 2">
            <a:extLst>
              <a:ext uri="{FF2B5EF4-FFF2-40B4-BE49-F238E27FC236}">
                <a16:creationId xmlns:a16="http://schemas.microsoft.com/office/drawing/2014/main" id="{F76DDDEB-6861-7296-C96F-0D858FBD0166}"/>
              </a:ext>
            </a:extLst>
          </p:cNvPr>
          <p:cNvSpPr txBox="1"/>
          <p:nvPr/>
        </p:nvSpPr>
        <p:spPr>
          <a:xfrm>
            <a:off x="878187" y="994961"/>
            <a:ext cx="977858" cy="1015663"/>
          </a:xfrm>
          <a:prstGeom prst="rect">
            <a:avLst/>
          </a:prstGeom>
          <a:noFill/>
        </p:spPr>
        <p:txBody>
          <a:bodyPr wrap="square" rtlCol="0">
            <a:spAutoFit/>
          </a:bodyPr>
          <a:lstStyle/>
          <a:p>
            <a:r>
              <a:rPr lang="en-US" sz="6000" b="1">
                <a:solidFill>
                  <a:srgbClr val="FF6600"/>
                </a:solidFill>
                <a:latin typeface="Times New Roman" panose="02020603050405020304" pitchFamily="18" charset="0"/>
                <a:cs typeface="Times New Roman" panose="02020603050405020304" pitchFamily="18" charset="0"/>
              </a:rPr>
              <a:t>01</a:t>
            </a:r>
          </a:p>
        </p:txBody>
      </p:sp>
      <p:sp>
        <p:nvSpPr>
          <p:cNvPr id="4" name="TextBox 3">
            <a:extLst>
              <a:ext uri="{FF2B5EF4-FFF2-40B4-BE49-F238E27FC236}">
                <a16:creationId xmlns:a16="http://schemas.microsoft.com/office/drawing/2014/main" id="{11DE1D31-E9B2-A2BF-930B-A3BE3576B9AB}"/>
              </a:ext>
            </a:extLst>
          </p:cNvPr>
          <p:cNvSpPr txBox="1"/>
          <p:nvPr/>
        </p:nvSpPr>
        <p:spPr>
          <a:xfrm>
            <a:off x="1789813" y="1931660"/>
            <a:ext cx="4785680" cy="769441"/>
          </a:xfrm>
          <a:prstGeom prst="rect">
            <a:avLst/>
          </a:prstGeom>
          <a:noFill/>
        </p:spPr>
        <p:txBody>
          <a:bodyPr wrap="square" rtlCol="0">
            <a:spAutoFit/>
          </a:bodyPr>
          <a:lstStyle/>
          <a:p>
            <a:pPr algn="just"/>
            <a:r>
              <a:rPr lang="en-US" sz="2200" b="1">
                <a:solidFill>
                  <a:srgbClr val="FF6600"/>
                </a:solidFill>
                <a:latin typeface="Times New Roman" panose="02020603050405020304" pitchFamily="18" charset="0"/>
                <a:cs typeface="Times New Roman" panose="02020603050405020304" pitchFamily="18" charset="0"/>
              </a:rPr>
              <a:t>Để khách hàng mua sắm theo cách họ thích, ngay cả khi đang di chuyển</a:t>
            </a:r>
          </a:p>
        </p:txBody>
      </p:sp>
      <p:sp>
        <p:nvSpPr>
          <p:cNvPr id="6" name="TextBox 5">
            <a:extLst>
              <a:ext uri="{FF2B5EF4-FFF2-40B4-BE49-F238E27FC236}">
                <a16:creationId xmlns:a16="http://schemas.microsoft.com/office/drawing/2014/main" id="{FA00951E-8C19-232B-6053-CC9FC7F30A4F}"/>
              </a:ext>
            </a:extLst>
          </p:cNvPr>
          <p:cNvSpPr txBox="1"/>
          <p:nvPr/>
        </p:nvSpPr>
        <p:spPr>
          <a:xfrm>
            <a:off x="878187" y="1808548"/>
            <a:ext cx="977858" cy="1015663"/>
          </a:xfrm>
          <a:prstGeom prst="rect">
            <a:avLst/>
          </a:prstGeom>
          <a:noFill/>
        </p:spPr>
        <p:txBody>
          <a:bodyPr wrap="square" rtlCol="0">
            <a:spAutoFit/>
          </a:bodyPr>
          <a:lstStyle/>
          <a:p>
            <a:r>
              <a:rPr lang="en-US" sz="6000" b="1">
                <a:solidFill>
                  <a:srgbClr val="FF6600"/>
                </a:solidFill>
                <a:latin typeface="Times New Roman" panose="02020603050405020304" pitchFamily="18" charset="0"/>
                <a:cs typeface="Times New Roman" panose="02020603050405020304" pitchFamily="18" charset="0"/>
              </a:rPr>
              <a:t>02</a:t>
            </a:r>
          </a:p>
        </p:txBody>
      </p:sp>
      <p:sp>
        <p:nvSpPr>
          <p:cNvPr id="7" name="TextBox 6">
            <a:extLst>
              <a:ext uri="{FF2B5EF4-FFF2-40B4-BE49-F238E27FC236}">
                <a16:creationId xmlns:a16="http://schemas.microsoft.com/office/drawing/2014/main" id="{48C09B2F-549B-9E21-7665-A253F74F3027}"/>
              </a:ext>
            </a:extLst>
          </p:cNvPr>
          <p:cNvSpPr txBox="1"/>
          <p:nvPr/>
        </p:nvSpPr>
        <p:spPr>
          <a:xfrm>
            <a:off x="1776574" y="2698049"/>
            <a:ext cx="4785680" cy="769441"/>
          </a:xfrm>
          <a:prstGeom prst="rect">
            <a:avLst/>
          </a:prstGeom>
          <a:noFill/>
        </p:spPr>
        <p:txBody>
          <a:bodyPr wrap="square" rtlCol="0">
            <a:spAutoFit/>
          </a:bodyPr>
          <a:lstStyle/>
          <a:p>
            <a:pPr algn="just"/>
            <a:r>
              <a:rPr lang="en-US" sz="2200" b="1">
                <a:solidFill>
                  <a:srgbClr val="FF6600"/>
                </a:solidFill>
                <a:latin typeface="Times New Roman" panose="02020603050405020304" pitchFamily="18" charset="0"/>
                <a:cs typeface="Times New Roman" panose="02020603050405020304" pitchFamily="18" charset="0"/>
              </a:rPr>
              <a:t>Giảm khoản bồi hoàn bằng cách cung cấp trải nghiệm đáng tin cậy</a:t>
            </a:r>
          </a:p>
        </p:txBody>
      </p:sp>
      <p:sp>
        <p:nvSpPr>
          <p:cNvPr id="8" name="TextBox 7">
            <a:extLst>
              <a:ext uri="{FF2B5EF4-FFF2-40B4-BE49-F238E27FC236}">
                <a16:creationId xmlns:a16="http://schemas.microsoft.com/office/drawing/2014/main" id="{865D3725-1798-0CC4-0F30-95AC74319326}"/>
              </a:ext>
            </a:extLst>
          </p:cNvPr>
          <p:cNvSpPr txBox="1"/>
          <p:nvPr/>
        </p:nvSpPr>
        <p:spPr>
          <a:xfrm>
            <a:off x="864948" y="2574937"/>
            <a:ext cx="977858" cy="1015663"/>
          </a:xfrm>
          <a:prstGeom prst="rect">
            <a:avLst/>
          </a:prstGeom>
          <a:noFill/>
        </p:spPr>
        <p:txBody>
          <a:bodyPr wrap="square" rtlCol="0">
            <a:spAutoFit/>
          </a:bodyPr>
          <a:lstStyle/>
          <a:p>
            <a:r>
              <a:rPr lang="en-US" sz="6000" b="1">
                <a:solidFill>
                  <a:srgbClr val="FF6600"/>
                </a:solidFill>
                <a:latin typeface="Times New Roman" panose="02020603050405020304" pitchFamily="18" charset="0"/>
                <a:cs typeface="Times New Roman" panose="02020603050405020304" pitchFamily="18" charset="0"/>
              </a:rPr>
              <a:t>03</a:t>
            </a:r>
          </a:p>
        </p:txBody>
      </p:sp>
      <p:sp>
        <p:nvSpPr>
          <p:cNvPr id="11" name="TextBox 10">
            <a:extLst>
              <a:ext uri="{FF2B5EF4-FFF2-40B4-BE49-F238E27FC236}">
                <a16:creationId xmlns:a16="http://schemas.microsoft.com/office/drawing/2014/main" id="{2532BA1C-FA7E-9A83-A411-56DC3725D6DA}"/>
              </a:ext>
            </a:extLst>
          </p:cNvPr>
          <p:cNvSpPr txBox="1"/>
          <p:nvPr/>
        </p:nvSpPr>
        <p:spPr>
          <a:xfrm>
            <a:off x="1789813" y="3479114"/>
            <a:ext cx="4429918" cy="769441"/>
          </a:xfrm>
          <a:prstGeom prst="rect">
            <a:avLst/>
          </a:prstGeom>
          <a:noFill/>
        </p:spPr>
        <p:txBody>
          <a:bodyPr wrap="square" rtlCol="0">
            <a:spAutoFit/>
          </a:bodyPr>
          <a:lstStyle/>
          <a:p>
            <a:pPr algn="just"/>
            <a:r>
              <a:rPr lang="en-US" sz="2200" b="1">
                <a:solidFill>
                  <a:srgbClr val="FF6600"/>
                </a:solidFill>
                <a:latin typeface="Times New Roman" panose="02020603050405020304" pitchFamily="18" charset="0"/>
                <a:cs typeface="Times New Roman" panose="02020603050405020304" pitchFamily="18" charset="0"/>
              </a:rPr>
              <a:t>Xử lý các khoản thanh toán định kỳ</a:t>
            </a:r>
          </a:p>
        </p:txBody>
      </p:sp>
      <p:sp>
        <p:nvSpPr>
          <p:cNvPr id="12" name="TextBox 11">
            <a:extLst>
              <a:ext uri="{FF2B5EF4-FFF2-40B4-BE49-F238E27FC236}">
                <a16:creationId xmlns:a16="http://schemas.microsoft.com/office/drawing/2014/main" id="{4AD2FE3A-826A-7983-0EF4-3659E2705EAA}"/>
              </a:ext>
            </a:extLst>
          </p:cNvPr>
          <p:cNvSpPr txBox="1"/>
          <p:nvPr/>
        </p:nvSpPr>
        <p:spPr>
          <a:xfrm>
            <a:off x="878187" y="3356002"/>
            <a:ext cx="977858" cy="1015663"/>
          </a:xfrm>
          <a:prstGeom prst="rect">
            <a:avLst/>
          </a:prstGeom>
          <a:noFill/>
        </p:spPr>
        <p:txBody>
          <a:bodyPr wrap="square" rtlCol="0">
            <a:spAutoFit/>
          </a:bodyPr>
          <a:lstStyle/>
          <a:p>
            <a:r>
              <a:rPr lang="en-US" sz="6000" b="1">
                <a:solidFill>
                  <a:srgbClr val="FF6600"/>
                </a:solidFill>
                <a:latin typeface="Times New Roman" panose="02020603050405020304" pitchFamily="18" charset="0"/>
                <a:cs typeface="Times New Roman" panose="02020603050405020304" pitchFamily="18" charset="0"/>
              </a:rPr>
              <a:t>04</a:t>
            </a:r>
          </a:p>
        </p:txBody>
      </p:sp>
      <p:sp>
        <p:nvSpPr>
          <p:cNvPr id="13" name="TextBox 12">
            <a:extLst>
              <a:ext uri="{FF2B5EF4-FFF2-40B4-BE49-F238E27FC236}">
                <a16:creationId xmlns:a16="http://schemas.microsoft.com/office/drawing/2014/main" id="{B1B30C43-C621-4B42-AB8C-42239240E9CE}"/>
              </a:ext>
            </a:extLst>
          </p:cNvPr>
          <p:cNvSpPr txBox="1"/>
          <p:nvPr/>
        </p:nvSpPr>
        <p:spPr>
          <a:xfrm>
            <a:off x="1789813" y="4260179"/>
            <a:ext cx="3415930" cy="769441"/>
          </a:xfrm>
          <a:prstGeom prst="rect">
            <a:avLst/>
          </a:prstGeom>
          <a:noFill/>
        </p:spPr>
        <p:txBody>
          <a:bodyPr wrap="square" rtlCol="0">
            <a:spAutoFit/>
          </a:bodyPr>
          <a:lstStyle/>
          <a:p>
            <a:pPr algn="just"/>
            <a:r>
              <a:rPr lang="en-US" sz="2200" b="1">
                <a:solidFill>
                  <a:srgbClr val="FF6600"/>
                </a:solidFill>
                <a:latin typeface="Times New Roman" panose="02020603050405020304" pitchFamily="18" charset="0"/>
                <a:cs typeface="Times New Roman" panose="02020603050405020304" pitchFamily="18" charset="0"/>
              </a:rPr>
              <a:t>Hiện diện toàn cầu, tiện lợi địa phương</a:t>
            </a:r>
          </a:p>
        </p:txBody>
      </p:sp>
      <p:sp>
        <p:nvSpPr>
          <p:cNvPr id="15" name="TextBox 14">
            <a:extLst>
              <a:ext uri="{FF2B5EF4-FFF2-40B4-BE49-F238E27FC236}">
                <a16:creationId xmlns:a16="http://schemas.microsoft.com/office/drawing/2014/main" id="{C9788A16-6F16-2B74-7CA6-49B29C4EB503}"/>
              </a:ext>
            </a:extLst>
          </p:cNvPr>
          <p:cNvSpPr txBox="1"/>
          <p:nvPr/>
        </p:nvSpPr>
        <p:spPr>
          <a:xfrm>
            <a:off x="878187" y="4137067"/>
            <a:ext cx="977858" cy="1015663"/>
          </a:xfrm>
          <a:prstGeom prst="rect">
            <a:avLst/>
          </a:prstGeom>
          <a:noFill/>
        </p:spPr>
        <p:txBody>
          <a:bodyPr wrap="square" rtlCol="0">
            <a:spAutoFit/>
          </a:bodyPr>
          <a:lstStyle/>
          <a:p>
            <a:r>
              <a:rPr lang="en-US" sz="6000" b="1">
                <a:solidFill>
                  <a:srgbClr val="FF6600"/>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549941830"/>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2175</TotalTime>
  <Words>3527</Words>
  <Application>Microsoft Office PowerPoint</Application>
  <PresentationFormat>Widescreen</PresentationFormat>
  <Paragraphs>324</Paragraphs>
  <Slides>37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Aptos Display</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Trung Can</dc:creator>
  <cp:lastModifiedBy>Trung Can</cp:lastModifiedBy>
  <cp:revision>9</cp:revision>
  <dcterms:created xsi:type="dcterms:W3CDTF">2025-07-30T04:09:51Z</dcterms:created>
  <dcterms:modified xsi:type="dcterms:W3CDTF">2025-08-01T08:21:15Z</dcterms:modified>
</cp:coreProperties>
</file>